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741" r:id="rId1"/>
  </p:sldMasterIdLst>
  <p:notesMasterIdLst>
    <p:notesMasterId r:id="rId42"/>
  </p:notesMasterIdLst>
  <p:handoutMasterIdLst>
    <p:handoutMasterId r:id="rId43"/>
  </p:handoutMasterIdLst>
  <p:sldIdLst>
    <p:sldId id="589" r:id="rId2"/>
    <p:sldId id="675" r:id="rId3"/>
    <p:sldId id="677" r:id="rId4"/>
    <p:sldId id="680" r:id="rId5"/>
    <p:sldId id="809" r:id="rId6"/>
    <p:sldId id="685" r:id="rId7"/>
    <p:sldId id="687" r:id="rId8"/>
    <p:sldId id="703" r:id="rId9"/>
    <p:sldId id="705" r:id="rId10"/>
    <p:sldId id="639" r:id="rId11"/>
    <p:sldId id="650" r:id="rId12"/>
    <p:sldId id="668" r:id="rId13"/>
    <p:sldId id="651" r:id="rId14"/>
    <p:sldId id="810" r:id="rId15"/>
    <p:sldId id="665" r:id="rId16"/>
    <p:sldId id="811" r:id="rId17"/>
    <p:sldId id="812" r:id="rId18"/>
    <p:sldId id="640" r:id="rId19"/>
    <p:sldId id="813" r:id="rId20"/>
    <p:sldId id="682" r:id="rId21"/>
    <p:sldId id="683" r:id="rId22"/>
    <p:sldId id="699" r:id="rId23"/>
    <p:sldId id="686" r:id="rId24"/>
    <p:sldId id="689" r:id="rId25"/>
    <p:sldId id="695" r:id="rId26"/>
    <p:sldId id="697" r:id="rId27"/>
    <p:sldId id="817" r:id="rId28"/>
    <p:sldId id="700" r:id="rId29"/>
    <p:sldId id="702" r:id="rId30"/>
    <p:sldId id="691" r:id="rId31"/>
    <p:sldId id="701" r:id="rId32"/>
    <p:sldId id="704" r:id="rId33"/>
    <p:sldId id="660" r:id="rId34"/>
    <p:sldId id="648" r:id="rId35"/>
    <p:sldId id="667" r:id="rId36"/>
    <p:sldId id="814" r:id="rId37"/>
    <p:sldId id="815" r:id="rId38"/>
    <p:sldId id="818" r:id="rId39"/>
    <p:sldId id="819" r:id="rId40"/>
    <p:sldId id="820"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0B5CC"/>
    <a:srgbClr val="F0AD00"/>
    <a:srgbClr val="595959"/>
    <a:srgbClr val="9A3130"/>
    <a:srgbClr val="5A6378"/>
    <a:srgbClr val="F2B720"/>
    <a:srgbClr val="898989"/>
    <a:srgbClr val="F79646"/>
    <a:srgbClr val="86A44A"/>
    <a:srgbClr val="416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09" autoAdjust="0"/>
    <p:restoredTop sz="81086" autoAdjust="0"/>
  </p:normalViewPr>
  <p:slideViewPr>
    <p:cSldViewPr>
      <p:cViewPr>
        <p:scale>
          <a:sx n="48" d="100"/>
          <a:sy n="48" d="100"/>
        </p:scale>
        <p:origin x="1074" y="522"/>
      </p:cViewPr>
      <p:guideLst>
        <p:guide orient="horz" pos="2160"/>
        <p:guide pos="2880"/>
      </p:guideLst>
    </p:cSldViewPr>
  </p:slideViewPr>
  <p:outlineViewPr>
    <p:cViewPr>
      <p:scale>
        <a:sx n="33" d="100"/>
        <a:sy n="33" d="100"/>
      </p:scale>
      <p:origin x="0" y="3883"/>
    </p:cViewPr>
  </p:outlineViewPr>
  <p:notesTextViewPr>
    <p:cViewPr>
      <p:scale>
        <a:sx n="3" d="2"/>
        <a:sy n="3" d="2"/>
      </p:scale>
      <p:origin x="0" y="0"/>
    </p:cViewPr>
  </p:notesTextViewPr>
  <p:sorterViewPr>
    <p:cViewPr>
      <p:scale>
        <a:sx n="66" d="100"/>
        <a:sy n="66" d="100"/>
      </p:scale>
      <p:origin x="0" y="0"/>
    </p:cViewPr>
  </p:sorterViewPr>
  <p:notesViewPr>
    <p:cSldViewPr>
      <p:cViewPr>
        <p:scale>
          <a:sx n="100" d="100"/>
          <a:sy n="100" d="100"/>
        </p:scale>
        <p:origin x="1128" y="-1662"/>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2" y="102019"/>
            <a:ext cx="2817985" cy="276985"/>
          </a:xfrm>
          <a:prstGeom prst="rect">
            <a:avLst/>
          </a:prstGeom>
          <a:noFill/>
          <a:ln w="9525">
            <a:noFill/>
            <a:miter lim="800000"/>
            <a:headEnd/>
            <a:tailEnd/>
          </a:ln>
          <a:effectLst/>
        </p:spPr>
        <p:txBody>
          <a:bodyPr vert="horz" wrap="none" lIns="91425" tIns="45713" rIns="91425" bIns="45713" numCol="1" anchor="ctr" anchorCtr="0" compatLnSpc="1">
            <a:prstTxWarp prst="textNoShape">
              <a:avLst/>
            </a:prstTxWarp>
            <a:spAutoFit/>
          </a:bodyPr>
          <a:lstStyle>
            <a:lvl1pPr algn="l" defTabSz="915109" eaLnBrk="0" fontAlgn="auto" hangingPunct="0">
              <a:spcBef>
                <a:spcPts val="0"/>
              </a:spcBef>
              <a:spcAft>
                <a:spcPts val="0"/>
              </a:spcAft>
              <a:defRPr sz="1200">
                <a:latin typeface="Times New Roman" pitchFamily="18" charset="0"/>
                <a:cs typeface="+mn-cs"/>
              </a:defRPr>
            </a:lvl1pPr>
          </a:lstStyle>
          <a:p>
            <a:pPr>
              <a:defRPr/>
            </a:pPr>
            <a:r>
              <a:rPr lang="en-US" dirty="0"/>
              <a:t>Wharton Urban Fiscal Policy, Introduction</a:t>
            </a:r>
          </a:p>
        </p:txBody>
      </p:sp>
      <p:sp>
        <p:nvSpPr>
          <p:cNvPr id="30723" name="Rectangle 1027"/>
          <p:cNvSpPr>
            <a:spLocks noGrp="1" noChangeArrowheads="1"/>
          </p:cNvSpPr>
          <p:nvPr>
            <p:ph type="dt" sz="quarter" idx="1"/>
          </p:nvPr>
        </p:nvSpPr>
        <p:spPr bwMode="auto">
          <a:xfrm>
            <a:off x="6825702" y="102019"/>
            <a:ext cx="184700" cy="276985"/>
          </a:xfrm>
          <a:prstGeom prst="rect">
            <a:avLst/>
          </a:prstGeom>
          <a:noFill/>
          <a:ln w="9525">
            <a:noFill/>
            <a:miter lim="800000"/>
            <a:headEnd/>
            <a:tailEnd/>
          </a:ln>
          <a:effectLst/>
        </p:spPr>
        <p:txBody>
          <a:bodyPr vert="horz" wrap="none" lIns="91425" tIns="45713" rIns="91425" bIns="45713" numCol="1" anchor="ctr" anchorCtr="0" compatLnSpc="1">
            <a:prstTxWarp prst="textNoShape">
              <a:avLst/>
            </a:prstTxWarp>
            <a:spAutoFit/>
          </a:bodyPr>
          <a:lstStyle>
            <a:lvl1pPr algn="r" defTabSz="914579" eaLnBrk="0" fontAlgn="auto" hangingPunct="0">
              <a:spcBef>
                <a:spcPts val="0"/>
              </a:spcBef>
              <a:spcAft>
                <a:spcPts val="0"/>
              </a:spcAft>
              <a:defRPr sz="1200">
                <a:latin typeface="Times New Roman" pitchFamily="18" charset="0"/>
                <a:cs typeface="Arial" charset="0"/>
              </a:defRPr>
            </a:lvl1pPr>
          </a:lstStyle>
          <a:p>
            <a:pPr>
              <a:defRPr/>
            </a:pPr>
            <a:endParaRPr lang="en-US" altLang="en-US" dirty="0"/>
          </a:p>
        </p:txBody>
      </p:sp>
      <p:sp>
        <p:nvSpPr>
          <p:cNvPr id="30724" name="Rectangle 1028"/>
          <p:cNvSpPr>
            <a:spLocks noGrp="1" noChangeArrowheads="1"/>
          </p:cNvSpPr>
          <p:nvPr>
            <p:ph type="ftr" sz="quarter" idx="2"/>
          </p:nvPr>
        </p:nvSpPr>
        <p:spPr bwMode="auto">
          <a:xfrm>
            <a:off x="2" y="9038470"/>
            <a:ext cx="2342278" cy="276985"/>
          </a:xfrm>
          <a:prstGeom prst="rect">
            <a:avLst/>
          </a:prstGeom>
          <a:noFill/>
          <a:ln w="9525">
            <a:noFill/>
            <a:miter lim="800000"/>
            <a:headEnd/>
            <a:tailEnd/>
          </a:ln>
          <a:effectLst/>
        </p:spPr>
        <p:txBody>
          <a:bodyPr vert="horz" wrap="none" lIns="91425" tIns="45713" rIns="91425" bIns="45713" numCol="1" anchor="b" anchorCtr="0" compatLnSpc="1">
            <a:prstTxWarp prst="textNoShape">
              <a:avLst/>
            </a:prstTxWarp>
            <a:spAutoFit/>
          </a:bodyPr>
          <a:lstStyle>
            <a:lvl1pPr algn="l" defTabSz="915109" eaLnBrk="0" fontAlgn="auto" hangingPunct="0">
              <a:spcBef>
                <a:spcPts val="0"/>
              </a:spcBef>
              <a:spcAft>
                <a:spcPts val="0"/>
              </a:spcAft>
              <a:defRPr sz="1200">
                <a:latin typeface="Times New Roman" pitchFamily="18" charset="0"/>
                <a:cs typeface="+mn-cs"/>
              </a:defRPr>
            </a:lvl1pPr>
          </a:lstStyle>
          <a:p>
            <a:pPr>
              <a:defRPr/>
            </a:pPr>
            <a:r>
              <a:rPr lang="en-US" dirty="0"/>
              <a:t>Copyright 2020, Fernando Ferreira</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5" y="0"/>
            <a:ext cx="3036888" cy="4635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defTabSz="915109" eaLnBrk="0" fontAlgn="auto" hangingPunct="0">
              <a:spcBef>
                <a:spcPts val="0"/>
              </a:spcBef>
              <a:spcAft>
                <a:spcPts val="0"/>
              </a:spcAft>
              <a:defRPr sz="1200">
                <a:latin typeface="Times New Roman" pitchFamily="18" charset="0"/>
                <a:cs typeface="+mn-cs"/>
              </a:defRPr>
            </a:lvl1pPr>
          </a:lstStyle>
          <a:p>
            <a:pPr>
              <a:defRPr/>
            </a:pPr>
            <a:r>
              <a:rPr lang="en-US" dirty="0"/>
              <a:t>Wharton Urban Fiscal Policy, Introduction</a:t>
            </a:r>
          </a:p>
        </p:txBody>
      </p:sp>
      <p:sp>
        <p:nvSpPr>
          <p:cNvPr id="142339" name="Rectangle 3"/>
          <p:cNvSpPr>
            <a:spLocks noGrp="1" noChangeArrowheads="1"/>
          </p:cNvSpPr>
          <p:nvPr>
            <p:ph type="dt" idx="1"/>
          </p:nvPr>
        </p:nvSpPr>
        <p:spPr bwMode="auto">
          <a:xfrm>
            <a:off x="3973515" y="0"/>
            <a:ext cx="3036887" cy="4635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defTabSz="914579" eaLnBrk="0" fontAlgn="auto" hangingPunct="0">
              <a:spcBef>
                <a:spcPts val="0"/>
              </a:spcBef>
              <a:spcAft>
                <a:spcPts val="0"/>
              </a:spcAft>
              <a:defRPr sz="1200">
                <a:latin typeface="Times New Roman" pitchFamily="18" charset="0"/>
                <a:cs typeface="Arial" charset="0"/>
              </a:defRPr>
            </a:lvl1pPr>
          </a:lstStyle>
          <a:p>
            <a:pPr>
              <a:defRPr/>
            </a:pPr>
            <a:endParaRPr lang="en-US" altLang="en-US" dirty="0"/>
          </a:p>
        </p:txBody>
      </p:sp>
      <p:sp>
        <p:nvSpPr>
          <p:cNvPr id="13316"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1" name="Rectangle 5"/>
          <p:cNvSpPr>
            <a:spLocks noGrp="1" noChangeArrowheads="1"/>
          </p:cNvSpPr>
          <p:nvPr>
            <p:ph type="body" sz="quarter" idx="3"/>
          </p:nvPr>
        </p:nvSpPr>
        <p:spPr bwMode="auto">
          <a:xfrm>
            <a:off x="935042" y="4416429"/>
            <a:ext cx="5140326" cy="4181476"/>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2342" name="Rectangle 6"/>
          <p:cNvSpPr>
            <a:spLocks noGrp="1" noChangeArrowheads="1"/>
          </p:cNvSpPr>
          <p:nvPr>
            <p:ph type="ftr" sz="quarter" idx="4"/>
          </p:nvPr>
        </p:nvSpPr>
        <p:spPr bwMode="auto">
          <a:xfrm>
            <a:off x="5" y="8832850"/>
            <a:ext cx="3036888" cy="46355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defTabSz="915109" eaLnBrk="0" fontAlgn="auto" hangingPunct="0">
              <a:spcBef>
                <a:spcPts val="0"/>
              </a:spcBef>
              <a:spcAft>
                <a:spcPts val="0"/>
              </a:spcAft>
              <a:defRPr sz="1200">
                <a:latin typeface="Times New Roman" pitchFamily="18" charset="0"/>
                <a:cs typeface="+mn-cs"/>
              </a:defRPr>
            </a:lvl1pPr>
          </a:lstStyle>
          <a:p>
            <a:pPr>
              <a:defRPr/>
            </a:pPr>
            <a:r>
              <a:rPr lang="en-US" dirty="0"/>
              <a:t>Copyright 2020, Fernando Ferreira</a:t>
            </a:r>
          </a:p>
        </p:txBody>
      </p:sp>
      <p:sp>
        <p:nvSpPr>
          <p:cNvPr id="142343" name="Rectangle 7"/>
          <p:cNvSpPr>
            <a:spLocks noGrp="1" noChangeArrowheads="1"/>
          </p:cNvSpPr>
          <p:nvPr>
            <p:ph type="sldNum" sz="quarter" idx="5"/>
          </p:nvPr>
        </p:nvSpPr>
        <p:spPr bwMode="auto">
          <a:xfrm>
            <a:off x="3973515" y="8832850"/>
            <a:ext cx="3036887" cy="46355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defTabSz="913137" eaLnBrk="0" fontAlgn="auto" hangingPunct="0">
              <a:spcBef>
                <a:spcPts val="0"/>
              </a:spcBef>
              <a:spcAft>
                <a:spcPts val="0"/>
              </a:spcAft>
              <a:defRPr sz="1200">
                <a:latin typeface="Times New Roman" panose="02020603050405020304" pitchFamily="18" charset="0"/>
              </a:defRPr>
            </a:lvl1pPr>
          </a:lstStyle>
          <a:p>
            <a:pPr>
              <a:defRPr/>
            </a:pPr>
            <a:fld id="{E3E9D710-DB57-4FE7-B265-9654E9C8268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32" eaLnBrk="0" hangingPunct="0">
              <a:defRPr>
                <a:solidFill>
                  <a:schemeClr val="tx1"/>
                </a:solidFill>
                <a:latin typeface="Tahoma" pitchFamily="34" charset="0"/>
              </a:defRPr>
            </a:lvl1pPr>
            <a:lvl2pPr marL="710172" indent="-273142" defTabSz="924132" eaLnBrk="0" hangingPunct="0">
              <a:defRPr>
                <a:solidFill>
                  <a:schemeClr val="tx1"/>
                </a:solidFill>
                <a:latin typeface="Tahoma" pitchFamily="34" charset="0"/>
              </a:defRPr>
            </a:lvl2pPr>
            <a:lvl3pPr marL="1092571" indent="-218515" defTabSz="924132" eaLnBrk="0" hangingPunct="0">
              <a:defRPr>
                <a:solidFill>
                  <a:schemeClr val="tx1"/>
                </a:solidFill>
                <a:latin typeface="Tahoma" pitchFamily="34" charset="0"/>
              </a:defRPr>
            </a:lvl3pPr>
            <a:lvl4pPr marL="1529598" indent="-218515" defTabSz="924132" eaLnBrk="0" hangingPunct="0">
              <a:defRPr>
                <a:solidFill>
                  <a:schemeClr val="tx1"/>
                </a:solidFill>
                <a:latin typeface="Tahoma" pitchFamily="34" charset="0"/>
              </a:defRPr>
            </a:lvl4pPr>
            <a:lvl5pPr marL="1966628" indent="-218515" defTabSz="924132" eaLnBrk="0" hangingPunct="0">
              <a:defRPr>
                <a:solidFill>
                  <a:schemeClr val="tx1"/>
                </a:solidFill>
                <a:latin typeface="Tahoma" pitchFamily="34" charset="0"/>
              </a:defRPr>
            </a:lvl5pPr>
            <a:lvl6pPr marL="2403654" indent="-218515" defTabSz="924132" eaLnBrk="0" fontAlgn="base" hangingPunct="0">
              <a:spcBef>
                <a:spcPct val="0"/>
              </a:spcBef>
              <a:spcAft>
                <a:spcPct val="0"/>
              </a:spcAft>
              <a:defRPr>
                <a:solidFill>
                  <a:schemeClr val="tx1"/>
                </a:solidFill>
                <a:latin typeface="Tahoma" pitchFamily="34" charset="0"/>
              </a:defRPr>
            </a:lvl6pPr>
            <a:lvl7pPr marL="2840684" indent="-218515" defTabSz="924132" eaLnBrk="0" fontAlgn="base" hangingPunct="0">
              <a:spcBef>
                <a:spcPct val="0"/>
              </a:spcBef>
              <a:spcAft>
                <a:spcPct val="0"/>
              </a:spcAft>
              <a:defRPr>
                <a:solidFill>
                  <a:schemeClr val="tx1"/>
                </a:solidFill>
                <a:latin typeface="Tahoma" pitchFamily="34" charset="0"/>
              </a:defRPr>
            </a:lvl7pPr>
            <a:lvl8pPr marL="3277711" indent="-218515" defTabSz="924132" eaLnBrk="0" fontAlgn="base" hangingPunct="0">
              <a:spcBef>
                <a:spcPct val="0"/>
              </a:spcBef>
              <a:spcAft>
                <a:spcPct val="0"/>
              </a:spcAft>
              <a:defRPr>
                <a:solidFill>
                  <a:schemeClr val="tx1"/>
                </a:solidFill>
                <a:latin typeface="Tahoma" pitchFamily="34" charset="0"/>
              </a:defRPr>
            </a:lvl8pPr>
            <a:lvl9pPr marL="3714740" indent="-218515" defTabSz="924132" eaLnBrk="0" fontAlgn="base" hangingPunct="0">
              <a:spcBef>
                <a:spcPct val="0"/>
              </a:spcBef>
              <a:spcAft>
                <a:spcPct val="0"/>
              </a:spcAft>
              <a:defRPr>
                <a:solidFill>
                  <a:schemeClr val="tx1"/>
                </a:solidFill>
                <a:latin typeface="Tahoma" pitchFamily="34" charset="0"/>
              </a:defRPr>
            </a:lvl9pPr>
          </a:lstStyle>
          <a:p>
            <a:pPr>
              <a:defRPr/>
            </a:pPr>
            <a:r>
              <a:rPr lang="en-US" dirty="0">
                <a:latin typeface="Times New Roman" pitchFamily="18" charset="0"/>
              </a:rPr>
              <a:t>Wharton Urban Fiscal Policy, Introduction</a:t>
            </a:r>
          </a:p>
        </p:txBody>
      </p:sp>
      <p:sp>
        <p:nvSpPr>
          <p:cNvPr id="56323"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32" eaLnBrk="0" hangingPunct="0">
              <a:defRPr>
                <a:solidFill>
                  <a:schemeClr val="tx1"/>
                </a:solidFill>
                <a:latin typeface="Tahoma" pitchFamily="34" charset="0"/>
              </a:defRPr>
            </a:lvl1pPr>
            <a:lvl2pPr marL="710172" indent="-273142" defTabSz="924132" eaLnBrk="0" hangingPunct="0">
              <a:defRPr>
                <a:solidFill>
                  <a:schemeClr val="tx1"/>
                </a:solidFill>
                <a:latin typeface="Tahoma" pitchFamily="34" charset="0"/>
              </a:defRPr>
            </a:lvl2pPr>
            <a:lvl3pPr marL="1092571" indent="-218515" defTabSz="924132" eaLnBrk="0" hangingPunct="0">
              <a:defRPr>
                <a:solidFill>
                  <a:schemeClr val="tx1"/>
                </a:solidFill>
                <a:latin typeface="Tahoma" pitchFamily="34" charset="0"/>
              </a:defRPr>
            </a:lvl3pPr>
            <a:lvl4pPr marL="1529598" indent="-218515" defTabSz="924132" eaLnBrk="0" hangingPunct="0">
              <a:defRPr>
                <a:solidFill>
                  <a:schemeClr val="tx1"/>
                </a:solidFill>
                <a:latin typeface="Tahoma" pitchFamily="34" charset="0"/>
              </a:defRPr>
            </a:lvl4pPr>
            <a:lvl5pPr marL="1966628" indent="-218515" defTabSz="924132" eaLnBrk="0" hangingPunct="0">
              <a:defRPr>
                <a:solidFill>
                  <a:schemeClr val="tx1"/>
                </a:solidFill>
                <a:latin typeface="Tahoma" pitchFamily="34" charset="0"/>
              </a:defRPr>
            </a:lvl5pPr>
            <a:lvl6pPr marL="2403654" indent="-218515" defTabSz="924132" eaLnBrk="0" fontAlgn="base" hangingPunct="0">
              <a:spcBef>
                <a:spcPct val="0"/>
              </a:spcBef>
              <a:spcAft>
                <a:spcPct val="0"/>
              </a:spcAft>
              <a:defRPr>
                <a:solidFill>
                  <a:schemeClr val="tx1"/>
                </a:solidFill>
                <a:latin typeface="Tahoma" pitchFamily="34" charset="0"/>
              </a:defRPr>
            </a:lvl6pPr>
            <a:lvl7pPr marL="2840684" indent="-218515" defTabSz="924132" eaLnBrk="0" fontAlgn="base" hangingPunct="0">
              <a:spcBef>
                <a:spcPct val="0"/>
              </a:spcBef>
              <a:spcAft>
                <a:spcPct val="0"/>
              </a:spcAft>
              <a:defRPr>
                <a:solidFill>
                  <a:schemeClr val="tx1"/>
                </a:solidFill>
                <a:latin typeface="Tahoma" pitchFamily="34" charset="0"/>
              </a:defRPr>
            </a:lvl7pPr>
            <a:lvl8pPr marL="3277711" indent="-218515" defTabSz="924132" eaLnBrk="0" fontAlgn="base" hangingPunct="0">
              <a:spcBef>
                <a:spcPct val="0"/>
              </a:spcBef>
              <a:spcAft>
                <a:spcPct val="0"/>
              </a:spcAft>
              <a:defRPr>
                <a:solidFill>
                  <a:schemeClr val="tx1"/>
                </a:solidFill>
                <a:latin typeface="Tahoma" pitchFamily="34" charset="0"/>
              </a:defRPr>
            </a:lvl8pPr>
            <a:lvl9pPr marL="3714740" indent="-218515" defTabSz="924132" eaLnBrk="0" fontAlgn="base" hangingPunct="0">
              <a:spcBef>
                <a:spcPct val="0"/>
              </a:spcBef>
              <a:spcAft>
                <a:spcPct val="0"/>
              </a:spcAft>
              <a:defRPr>
                <a:solidFill>
                  <a:schemeClr val="tx1"/>
                </a:solidFill>
                <a:latin typeface="Tahoma" pitchFamily="34" charset="0"/>
              </a:defRPr>
            </a:lvl9pPr>
          </a:lstStyle>
          <a:p>
            <a:pPr>
              <a:defRPr/>
            </a:pPr>
            <a:r>
              <a:rPr lang="en-US" dirty="0">
                <a:latin typeface="Times New Roman" pitchFamily="18" charset="0"/>
              </a:rPr>
              <a:t>Copyright 2020, Fernando Ferreira</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368">
              <a:spcBef>
                <a:spcPct val="30000"/>
              </a:spcBef>
              <a:defRPr sz="1100">
                <a:solidFill>
                  <a:schemeClr val="tx1"/>
                </a:solidFill>
                <a:latin typeface="Times New Roman" panose="02020603050405020304" pitchFamily="18" charset="0"/>
              </a:defRPr>
            </a:lvl1pPr>
            <a:lvl2pPr marL="734665" indent="-280813" defTabSz="921368">
              <a:spcBef>
                <a:spcPct val="30000"/>
              </a:spcBef>
              <a:defRPr sz="1100">
                <a:solidFill>
                  <a:schemeClr val="tx1"/>
                </a:solidFill>
                <a:latin typeface="Times New Roman" panose="02020603050405020304" pitchFamily="18" charset="0"/>
              </a:defRPr>
            </a:lvl2pPr>
            <a:lvl3pPr marL="1130839" indent="-224650" defTabSz="921368">
              <a:spcBef>
                <a:spcPct val="30000"/>
              </a:spcBef>
              <a:defRPr sz="1100">
                <a:solidFill>
                  <a:schemeClr val="tx1"/>
                </a:solidFill>
                <a:latin typeface="Times New Roman" panose="02020603050405020304" pitchFamily="18" charset="0"/>
              </a:defRPr>
            </a:lvl3pPr>
            <a:lvl4pPr marL="1584692" indent="-224650" defTabSz="921368">
              <a:spcBef>
                <a:spcPct val="30000"/>
              </a:spcBef>
              <a:defRPr sz="1100">
                <a:solidFill>
                  <a:schemeClr val="tx1"/>
                </a:solidFill>
                <a:latin typeface="Times New Roman" panose="02020603050405020304" pitchFamily="18" charset="0"/>
              </a:defRPr>
            </a:lvl4pPr>
            <a:lvl5pPr marL="2038545" indent="-224650" defTabSz="921368">
              <a:spcBef>
                <a:spcPct val="30000"/>
              </a:spcBef>
              <a:defRPr sz="1100">
                <a:solidFill>
                  <a:schemeClr val="tx1"/>
                </a:solidFill>
                <a:latin typeface="Times New Roman" panose="02020603050405020304" pitchFamily="18" charset="0"/>
              </a:defRPr>
            </a:lvl5pPr>
            <a:lvl6pPr marL="2475701" indent="-224650" defTabSz="921368" eaLnBrk="0" fontAlgn="base" hangingPunct="0">
              <a:spcBef>
                <a:spcPct val="30000"/>
              </a:spcBef>
              <a:spcAft>
                <a:spcPct val="0"/>
              </a:spcAft>
              <a:defRPr sz="1100">
                <a:solidFill>
                  <a:schemeClr val="tx1"/>
                </a:solidFill>
                <a:latin typeface="Times New Roman" panose="02020603050405020304" pitchFamily="18" charset="0"/>
              </a:defRPr>
            </a:lvl6pPr>
            <a:lvl7pPr marL="2912859" indent="-224650" defTabSz="921368" eaLnBrk="0" fontAlgn="base" hangingPunct="0">
              <a:spcBef>
                <a:spcPct val="30000"/>
              </a:spcBef>
              <a:spcAft>
                <a:spcPct val="0"/>
              </a:spcAft>
              <a:defRPr sz="1100">
                <a:solidFill>
                  <a:schemeClr val="tx1"/>
                </a:solidFill>
                <a:latin typeface="Times New Roman" panose="02020603050405020304" pitchFamily="18" charset="0"/>
              </a:defRPr>
            </a:lvl7pPr>
            <a:lvl8pPr marL="3350014" indent="-224650" defTabSz="921368" eaLnBrk="0" fontAlgn="base" hangingPunct="0">
              <a:spcBef>
                <a:spcPct val="30000"/>
              </a:spcBef>
              <a:spcAft>
                <a:spcPct val="0"/>
              </a:spcAft>
              <a:defRPr sz="1100">
                <a:solidFill>
                  <a:schemeClr val="tx1"/>
                </a:solidFill>
                <a:latin typeface="Times New Roman" panose="02020603050405020304" pitchFamily="18" charset="0"/>
              </a:defRPr>
            </a:lvl8pPr>
            <a:lvl9pPr marL="3787170" indent="-224650" defTabSz="921368"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BA16067E-4C2F-43A3-A1B4-3EF4FFBAD1DD}" type="slidenum">
              <a:rPr lang="en-US" altLang="en-US" sz="1200"/>
              <a:pPr>
                <a:spcBef>
                  <a:spcPct val="0"/>
                </a:spcBef>
              </a:pPr>
              <a:t>1</a:t>
            </a:fld>
            <a:endParaRPr lang="en-US" altLang="en-US" sz="1200" dirty="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6225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Times New Roman" pitchFamily="18" charset="0"/>
              <a:ea typeface="+mn-ea"/>
              <a:cs typeface="+mn-cs"/>
            </a:endParaRP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Wharton Urban Fiscal Policy, Introduction</a:t>
            </a:r>
            <a:endParaRPr lang="en-US" altLang="en-US" dirty="0">
              <a:latin typeface="Times New Roman" panose="02020603050405020304" pitchFamily="18" charset="0"/>
            </a:endParaRP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Copyright 2020, Fernando Ferreira</a:t>
            </a:r>
            <a:endParaRPr lang="en-US" altLang="en-US" dirty="0">
              <a:latin typeface="Times New Roman" panose="02020603050405020304" pitchFamily="18" charset="0"/>
            </a:endParaRP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7">
              <a:spcBef>
                <a:spcPct val="30000"/>
              </a:spcBef>
              <a:defRPr sz="1100">
                <a:solidFill>
                  <a:schemeClr val="tx1"/>
                </a:solidFill>
                <a:latin typeface="Times New Roman" panose="02020603050405020304" pitchFamily="18" charset="0"/>
              </a:defRPr>
            </a:lvl1pPr>
            <a:lvl2pPr marL="736807" indent="-283388" defTabSz="913137">
              <a:spcBef>
                <a:spcPct val="30000"/>
              </a:spcBef>
              <a:defRPr sz="1100">
                <a:solidFill>
                  <a:schemeClr val="tx1"/>
                </a:solidFill>
                <a:latin typeface="Times New Roman" panose="02020603050405020304" pitchFamily="18" charset="0"/>
              </a:defRPr>
            </a:lvl2pPr>
            <a:lvl3pPr marL="1133551" indent="-226711" defTabSz="913137">
              <a:spcBef>
                <a:spcPct val="30000"/>
              </a:spcBef>
              <a:defRPr sz="1100">
                <a:solidFill>
                  <a:schemeClr val="tx1"/>
                </a:solidFill>
                <a:latin typeface="Times New Roman" panose="02020603050405020304" pitchFamily="18" charset="0"/>
              </a:defRPr>
            </a:lvl3pPr>
            <a:lvl4pPr marL="1586971" indent="-226711" defTabSz="913137">
              <a:spcBef>
                <a:spcPct val="30000"/>
              </a:spcBef>
              <a:defRPr sz="1100">
                <a:solidFill>
                  <a:schemeClr val="tx1"/>
                </a:solidFill>
                <a:latin typeface="Times New Roman" panose="02020603050405020304" pitchFamily="18" charset="0"/>
              </a:defRPr>
            </a:lvl4pPr>
            <a:lvl5pPr marL="2040391" indent="-226711" defTabSz="913137">
              <a:spcBef>
                <a:spcPct val="30000"/>
              </a:spcBef>
              <a:defRPr sz="1100">
                <a:solidFill>
                  <a:schemeClr val="tx1"/>
                </a:solidFill>
                <a:latin typeface="Times New Roman" panose="02020603050405020304" pitchFamily="18" charset="0"/>
              </a:defRPr>
            </a:lvl5pPr>
            <a:lvl6pPr marL="2493812" indent="-226711" defTabSz="913137" eaLnBrk="0" fontAlgn="base" hangingPunct="0">
              <a:spcBef>
                <a:spcPct val="30000"/>
              </a:spcBef>
              <a:spcAft>
                <a:spcPct val="0"/>
              </a:spcAft>
              <a:defRPr sz="1100">
                <a:solidFill>
                  <a:schemeClr val="tx1"/>
                </a:solidFill>
                <a:latin typeface="Times New Roman" panose="02020603050405020304" pitchFamily="18" charset="0"/>
              </a:defRPr>
            </a:lvl6pPr>
            <a:lvl7pPr marL="2947231" indent="-226711" defTabSz="913137" eaLnBrk="0" fontAlgn="base" hangingPunct="0">
              <a:spcBef>
                <a:spcPct val="30000"/>
              </a:spcBef>
              <a:spcAft>
                <a:spcPct val="0"/>
              </a:spcAft>
              <a:defRPr sz="1100">
                <a:solidFill>
                  <a:schemeClr val="tx1"/>
                </a:solidFill>
                <a:latin typeface="Times New Roman" panose="02020603050405020304" pitchFamily="18" charset="0"/>
              </a:defRPr>
            </a:lvl7pPr>
            <a:lvl8pPr marL="3400652" indent="-226711" defTabSz="913137" eaLnBrk="0" fontAlgn="base" hangingPunct="0">
              <a:spcBef>
                <a:spcPct val="30000"/>
              </a:spcBef>
              <a:spcAft>
                <a:spcPct val="0"/>
              </a:spcAft>
              <a:defRPr sz="1100">
                <a:solidFill>
                  <a:schemeClr val="tx1"/>
                </a:solidFill>
                <a:latin typeface="Times New Roman" panose="02020603050405020304" pitchFamily="18" charset="0"/>
              </a:defRPr>
            </a:lvl8pPr>
            <a:lvl9pPr marL="3854072" indent="-226711" defTabSz="913137" eaLnBrk="0" fontAlgn="base" hangingPunct="0">
              <a:spcBef>
                <a:spcPct val="30000"/>
              </a:spcBef>
              <a:spcAft>
                <a:spcPct val="0"/>
              </a:spcAft>
              <a:defRPr sz="1100">
                <a:solidFill>
                  <a:schemeClr val="tx1"/>
                </a:solidFill>
                <a:latin typeface="Times New Roman" panose="02020603050405020304" pitchFamily="18" charset="0"/>
              </a:defRPr>
            </a:lvl9pPr>
          </a:lstStyle>
          <a:p>
            <a:pPr fontAlgn="base">
              <a:spcBef>
                <a:spcPct val="0"/>
              </a:spcBef>
              <a:spcAft>
                <a:spcPct val="0"/>
              </a:spcAft>
            </a:pPr>
            <a:fld id="{75226746-F6DE-4B1D-B9B9-526AD1473846}" type="slidenum">
              <a:rPr lang="en-US" altLang="en-US" sz="1200"/>
              <a:pPr fontAlgn="base">
                <a:spcBef>
                  <a:spcPct val="0"/>
                </a:spcBef>
                <a:spcAft>
                  <a:spcPct val="0"/>
                </a:spcAft>
              </a:pPr>
              <a:t>10</a:t>
            </a:fld>
            <a:endParaRPr lang="en-US" altLang="en-US" sz="1200" dirty="0"/>
          </a:p>
        </p:txBody>
      </p:sp>
    </p:spTree>
    <p:extLst>
      <p:ext uri="{BB962C8B-B14F-4D97-AF65-F5344CB8AC3E}">
        <p14:creationId xmlns:p14="http://schemas.microsoft.com/office/powerpoint/2010/main" val="48883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pitchFamily="18" charset="0"/>
                <a:ea typeface="+mn-ea"/>
                <a:cs typeface="+mn-cs"/>
              </a:rPr>
              <a:t>RCMA: Residential commuter market access</a:t>
            </a:r>
          </a:p>
          <a:p>
            <a:endParaRPr lang="en-US" sz="1200" kern="1200" dirty="0">
              <a:solidFill>
                <a:schemeClr val="tx1"/>
              </a:solidFill>
              <a:effectLst/>
              <a:latin typeface="Times New Roman" pitchFamily="18" charset="0"/>
              <a:ea typeface="+mn-ea"/>
              <a:cs typeface="+mn-cs"/>
            </a:endParaRPr>
          </a:p>
          <a:p>
            <a:pPr marL="228600" indent="-228600">
              <a:buAutoNum type="arabicParenR"/>
            </a:pPr>
            <a:r>
              <a:rPr lang="en-US" sz="1200" kern="1200" dirty="0">
                <a:solidFill>
                  <a:schemeClr val="tx1"/>
                </a:solidFill>
                <a:effectLst/>
                <a:latin typeface="Times New Roman" pitchFamily="18" charset="0"/>
                <a:ea typeface="+mn-ea"/>
                <a:cs typeface="+mn-cs"/>
              </a:rPr>
              <a:t>Base coefficients</a:t>
            </a:r>
            <a:r>
              <a:rPr lang="en-US" sz="1200" kern="1200" baseline="0" dirty="0">
                <a:solidFill>
                  <a:schemeClr val="tx1"/>
                </a:solidFill>
                <a:effectLst/>
                <a:latin typeface="Times New Roman" pitchFamily="18" charset="0"/>
                <a:ea typeface="+mn-ea"/>
                <a:cs typeface="+mn-cs"/>
              </a:rPr>
              <a:t> (how variables affect average utility in a neighborhood): </a:t>
            </a:r>
            <a:r>
              <a:rPr lang="en-US" sz="1200" kern="1200" dirty="0">
                <a:solidFill>
                  <a:schemeClr val="tx1"/>
                </a:solidFill>
                <a:effectLst/>
                <a:latin typeface="Times New Roman" pitchFamily="18" charset="0"/>
                <a:ea typeface="+mn-ea"/>
                <a:cs typeface="+mn-cs"/>
              </a:rPr>
              <a:t>Price is</a:t>
            </a:r>
            <a:r>
              <a:rPr lang="en-US" sz="1200" kern="1200" baseline="0" dirty="0">
                <a:solidFill>
                  <a:schemeClr val="tx1"/>
                </a:solidFill>
                <a:effectLst/>
                <a:latin typeface="Times New Roman" pitchFamily="18" charset="0"/>
                <a:ea typeface="+mn-ea"/>
                <a:cs typeface="+mn-cs"/>
              </a:rPr>
              <a:t> negative, RCMA positive, Age is negative, number of units in building is negative but neigh density is positive, paved is positive, income is negative and education is positive. </a:t>
            </a:r>
          </a:p>
          <a:p>
            <a:pPr marL="228600" indent="-228600">
              <a:buAutoNum type="arabicParenR"/>
            </a:pPr>
            <a:r>
              <a:rPr lang="en-US" sz="1200" kern="1200" baseline="0" dirty="0">
                <a:solidFill>
                  <a:schemeClr val="tx1"/>
                </a:solidFill>
                <a:effectLst/>
                <a:latin typeface="Times New Roman" pitchFamily="18" charset="0"/>
                <a:ea typeface="+mn-ea"/>
                <a:cs typeface="+mn-cs"/>
              </a:rPr>
              <a:t>5 individual characteristics: household size, age, renter, income, and college degree.</a:t>
            </a:r>
          </a:p>
          <a:p>
            <a:pPr marL="228600" indent="-228600">
              <a:buAutoNum type="arabicParenR"/>
            </a:pPr>
            <a:r>
              <a:rPr lang="en-US" sz="1200" kern="1200" baseline="0" dirty="0">
                <a:solidFill>
                  <a:schemeClr val="tx1"/>
                </a:solidFill>
                <a:effectLst/>
                <a:latin typeface="Times New Roman" pitchFamily="18" charset="0"/>
                <a:ea typeface="+mn-ea"/>
                <a:cs typeface="+mn-cs"/>
              </a:rPr>
              <a:t>Interaction income and income is highly positive, which means poor people not as eager to live closer to rich people. Majority of people poor in SP.</a:t>
            </a:r>
          </a:p>
          <a:p>
            <a:pPr marL="0" indent="0">
              <a:buNone/>
            </a:pPr>
            <a:endParaRPr lang="en-US" sz="1200" kern="1200" dirty="0">
              <a:solidFill>
                <a:schemeClr val="tx1"/>
              </a:solidFill>
              <a:effectLst/>
              <a:latin typeface="Times New Roman" pitchFamily="18" charset="0"/>
              <a:ea typeface="+mn-ea"/>
              <a:cs typeface="+mn-cs"/>
            </a:endParaRP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Wharton Urban Fiscal Policy, Introduction</a:t>
            </a:r>
            <a:endParaRPr lang="en-US" altLang="en-US" dirty="0">
              <a:latin typeface="Times New Roman" panose="02020603050405020304" pitchFamily="18" charset="0"/>
            </a:endParaRP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Copyright 2020, Fernando Ferreira</a:t>
            </a:r>
            <a:endParaRPr lang="en-US" altLang="en-US" dirty="0">
              <a:latin typeface="Times New Roman" panose="02020603050405020304" pitchFamily="18" charset="0"/>
            </a:endParaRP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7">
              <a:spcBef>
                <a:spcPct val="30000"/>
              </a:spcBef>
              <a:defRPr sz="1100">
                <a:solidFill>
                  <a:schemeClr val="tx1"/>
                </a:solidFill>
                <a:latin typeface="Times New Roman" panose="02020603050405020304" pitchFamily="18" charset="0"/>
              </a:defRPr>
            </a:lvl1pPr>
            <a:lvl2pPr marL="736807" indent="-283388" defTabSz="913137">
              <a:spcBef>
                <a:spcPct val="30000"/>
              </a:spcBef>
              <a:defRPr sz="1100">
                <a:solidFill>
                  <a:schemeClr val="tx1"/>
                </a:solidFill>
                <a:latin typeface="Times New Roman" panose="02020603050405020304" pitchFamily="18" charset="0"/>
              </a:defRPr>
            </a:lvl2pPr>
            <a:lvl3pPr marL="1133551" indent="-226711" defTabSz="913137">
              <a:spcBef>
                <a:spcPct val="30000"/>
              </a:spcBef>
              <a:defRPr sz="1100">
                <a:solidFill>
                  <a:schemeClr val="tx1"/>
                </a:solidFill>
                <a:latin typeface="Times New Roman" panose="02020603050405020304" pitchFamily="18" charset="0"/>
              </a:defRPr>
            </a:lvl3pPr>
            <a:lvl4pPr marL="1586971" indent="-226711" defTabSz="913137">
              <a:spcBef>
                <a:spcPct val="30000"/>
              </a:spcBef>
              <a:defRPr sz="1100">
                <a:solidFill>
                  <a:schemeClr val="tx1"/>
                </a:solidFill>
                <a:latin typeface="Times New Roman" panose="02020603050405020304" pitchFamily="18" charset="0"/>
              </a:defRPr>
            </a:lvl4pPr>
            <a:lvl5pPr marL="2040391" indent="-226711" defTabSz="913137">
              <a:spcBef>
                <a:spcPct val="30000"/>
              </a:spcBef>
              <a:defRPr sz="1100">
                <a:solidFill>
                  <a:schemeClr val="tx1"/>
                </a:solidFill>
                <a:latin typeface="Times New Roman" panose="02020603050405020304" pitchFamily="18" charset="0"/>
              </a:defRPr>
            </a:lvl5pPr>
            <a:lvl6pPr marL="2493812" indent="-226711" defTabSz="913137" eaLnBrk="0" fontAlgn="base" hangingPunct="0">
              <a:spcBef>
                <a:spcPct val="30000"/>
              </a:spcBef>
              <a:spcAft>
                <a:spcPct val="0"/>
              </a:spcAft>
              <a:defRPr sz="1100">
                <a:solidFill>
                  <a:schemeClr val="tx1"/>
                </a:solidFill>
                <a:latin typeface="Times New Roman" panose="02020603050405020304" pitchFamily="18" charset="0"/>
              </a:defRPr>
            </a:lvl6pPr>
            <a:lvl7pPr marL="2947231" indent="-226711" defTabSz="913137" eaLnBrk="0" fontAlgn="base" hangingPunct="0">
              <a:spcBef>
                <a:spcPct val="30000"/>
              </a:spcBef>
              <a:spcAft>
                <a:spcPct val="0"/>
              </a:spcAft>
              <a:defRPr sz="1100">
                <a:solidFill>
                  <a:schemeClr val="tx1"/>
                </a:solidFill>
                <a:latin typeface="Times New Roman" panose="02020603050405020304" pitchFamily="18" charset="0"/>
              </a:defRPr>
            </a:lvl7pPr>
            <a:lvl8pPr marL="3400652" indent="-226711" defTabSz="913137" eaLnBrk="0" fontAlgn="base" hangingPunct="0">
              <a:spcBef>
                <a:spcPct val="30000"/>
              </a:spcBef>
              <a:spcAft>
                <a:spcPct val="0"/>
              </a:spcAft>
              <a:defRPr sz="1100">
                <a:solidFill>
                  <a:schemeClr val="tx1"/>
                </a:solidFill>
                <a:latin typeface="Times New Roman" panose="02020603050405020304" pitchFamily="18" charset="0"/>
              </a:defRPr>
            </a:lvl8pPr>
            <a:lvl9pPr marL="3854072" indent="-226711" defTabSz="913137" eaLnBrk="0" fontAlgn="base" hangingPunct="0">
              <a:spcBef>
                <a:spcPct val="30000"/>
              </a:spcBef>
              <a:spcAft>
                <a:spcPct val="0"/>
              </a:spcAft>
              <a:defRPr sz="1100">
                <a:solidFill>
                  <a:schemeClr val="tx1"/>
                </a:solidFill>
                <a:latin typeface="Times New Roman" panose="02020603050405020304" pitchFamily="18" charset="0"/>
              </a:defRPr>
            </a:lvl9pPr>
          </a:lstStyle>
          <a:p>
            <a:pPr fontAlgn="base">
              <a:spcBef>
                <a:spcPct val="0"/>
              </a:spcBef>
              <a:spcAft>
                <a:spcPct val="0"/>
              </a:spcAft>
            </a:pPr>
            <a:fld id="{75226746-F6DE-4B1D-B9B9-526AD1473846}" type="slidenum">
              <a:rPr lang="en-US" altLang="en-US" sz="1200"/>
              <a:pPr fontAlgn="base">
                <a:spcBef>
                  <a:spcPct val="0"/>
                </a:spcBef>
                <a:spcAft>
                  <a:spcPct val="0"/>
                </a:spcAft>
              </a:pPr>
              <a:t>11</a:t>
            </a:fld>
            <a:endParaRPr lang="en-US" altLang="en-US" sz="1200" dirty="0"/>
          </a:p>
        </p:txBody>
      </p:sp>
    </p:spTree>
    <p:extLst>
      <p:ext uri="{BB962C8B-B14F-4D97-AF65-F5344CB8AC3E}">
        <p14:creationId xmlns:p14="http://schemas.microsoft.com/office/powerpoint/2010/main" val="392390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pitchFamily="18" charset="0"/>
                <a:ea typeface="+mn-ea"/>
                <a:cs typeface="+mn-cs"/>
              </a:rPr>
              <a:t>Max BAR increases by 1, increases new permits by 5</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Price: Increase in $1,000 reais per square meter (~20% increase in prices), increase permits by 2.34)</a:t>
            </a:r>
          </a:p>
          <a:p>
            <a:endParaRPr lang="en-US" sz="1200" kern="1200" dirty="0">
              <a:solidFill>
                <a:schemeClr val="tx1"/>
              </a:solidFill>
              <a:effectLst/>
              <a:latin typeface="Times New Roman" pitchFamily="18" charset="0"/>
              <a:ea typeface="+mn-ea"/>
              <a:cs typeface="+mn-cs"/>
            </a:endParaRP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Wharton Urban Fiscal Policy, Introduction</a:t>
            </a:r>
            <a:endParaRPr lang="en-US" altLang="en-US" dirty="0">
              <a:latin typeface="Times New Roman" panose="02020603050405020304" pitchFamily="18" charset="0"/>
            </a:endParaRP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Copyright 2020, Fernando Ferreira</a:t>
            </a:r>
            <a:endParaRPr lang="en-US" altLang="en-US" dirty="0">
              <a:latin typeface="Times New Roman" panose="02020603050405020304" pitchFamily="18" charset="0"/>
            </a:endParaRP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7">
              <a:spcBef>
                <a:spcPct val="30000"/>
              </a:spcBef>
              <a:defRPr sz="1100">
                <a:solidFill>
                  <a:schemeClr val="tx1"/>
                </a:solidFill>
                <a:latin typeface="Times New Roman" panose="02020603050405020304" pitchFamily="18" charset="0"/>
              </a:defRPr>
            </a:lvl1pPr>
            <a:lvl2pPr marL="736807" indent="-283388" defTabSz="913137">
              <a:spcBef>
                <a:spcPct val="30000"/>
              </a:spcBef>
              <a:defRPr sz="1100">
                <a:solidFill>
                  <a:schemeClr val="tx1"/>
                </a:solidFill>
                <a:latin typeface="Times New Roman" panose="02020603050405020304" pitchFamily="18" charset="0"/>
              </a:defRPr>
            </a:lvl2pPr>
            <a:lvl3pPr marL="1133551" indent="-226711" defTabSz="913137">
              <a:spcBef>
                <a:spcPct val="30000"/>
              </a:spcBef>
              <a:defRPr sz="1100">
                <a:solidFill>
                  <a:schemeClr val="tx1"/>
                </a:solidFill>
                <a:latin typeface="Times New Roman" panose="02020603050405020304" pitchFamily="18" charset="0"/>
              </a:defRPr>
            </a:lvl3pPr>
            <a:lvl4pPr marL="1586971" indent="-226711" defTabSz="913137">
              <a:spcBef>
                <a:spcPct val="30000"/>
              </a:spcBef>
              <a:defRPr sz="1100">
                <a:solidFill>
                  <a:schemeClr val="tx1"/>
                </a:solidFill>
                <a:latin typeface="Times New Roman" panose="02020603050405020304" pitchFamily="18" charset="0"/>
              </a:defRPr>
            </a:lvl4pPr>
            <a:lvl5pPr marL="2040391" indent="-226711" defTabSz="913137">
              <a:spcBef>
                <a:spcPct val="30000"/>
              </a:spcBef>
              <a:defRPr sz="1100">
                <a:solidFill>
                  <a:schemeClr val="tx1"/>
                </a:solidFill>
                <a:latin typeface="Times New Roman" panose="02020603050405020304" pitchFamily="18" charset="0"/>
              </a:defRPr>
            </a:lvl5pPr>
            <a:lvl6pPr marL="2493812" indent="-226711" defTabSz="913137" eaLnBrk="0" fontAlgn="base" hangingPunct="0">
              <a:spcBef>
                <a:spcPct val="30000"/>
              </a:spcBef>
              <a:spcAft>
                <a:spcPct val="0"/>
              </a:spcAft>
              <a:defRPr sz="1100">
                <a:solidFill>
                  <a:schemeClr val="tx1"/>
                </a:solidFill>
                <a:latin typeface="Times New Roman" panose="02020603050405020304" pitchFamily="18" charset="0"/>
              </a:defRPr>
            </a:lvl6pPr>
            <a:lvl7pPr marL="2947231" indent="-226711" defTabSz="913137" eaLnBrk="0" fontAlgn="base" hangingPunct="0">
              <a:spcBef>
                <a:spcPct val="30000"/>
              </a:spcBef>
              <a:spcAft>
                <a:spcPct val="0"/>
              </a:spcAft>
              <a:defRPr sz="1100">
                <a:solidFill>
                  <a:schemeClr val="tx1"/>
                </a:solidFill>
                <a:latin typeface="Times New Roman" panose="02020603050405020304" pitchFamily="18" charset="0"/>
              </a:defRPr>
            </a:lvl7pPr>
            <a:lvl8pPr marL="3400652" indent="-226711" defTabSz="913137" eaLnBrk="0" fontAlgn="base" hangingPunct="0">
              <a:spcBef>
                <a:spcPct val="30000"/>
              </a:spcBef>
              <a:spcAft>
                <a:spcPct val="0"/>
              </a:spcAft>
              <a:defRPr sz="1100">
                <a:solidFill>
                  <a:schemeClr val="tx1"/>
                </a:solidFill>
                <a:latin typeface="Times New Roman" panose="02020603050405020304" pitchFamily="18" charset="0"/>
              </a:defRPr>
            </a:lvl8pPr>
            <a:lvl9pPr marL="3854072" indent="-226711" defTabSz="913137" eaLnBrk="0" fontAlgn="base" hangingPunct="0">
              <a:spcBef>
                <a:spcPct val="30000"/>
              </a:spcBef>
              <a:spcAft>
                <a:spcPct val="0"/>
              </a:spcAft>
              <a:defRPr sz="1100">
                <a:solidFill>
                  <a:schemeClr val="tx1"/>
                </a:solidFill>
                <a:latin typeface="Times New Roman" panose="02020603050405020304" pitchFamily="18" charset="0"/>
              </a:defRPr>
            </a:lvl9pPr>
          </a:lstStyle>
          <a:p>
            <a:pPr fontAlgn="base">
              <a:spcBef>
                <a:spcPct val="0"/>
              </a:spcBef>
              <a:spcAft>
                <a:spcPct val="0"/>
              </a:spcAft>
            </a:pPr>
            <a:fld id="{75226746-F6DE-4B1D-B9B9-526AD1473846}" type="slidenum">
              <a:rPr lang="en-US" altLang="en-US" sz="1200"/>
              <a:pPr fontAlgn="base">
                <a:spcBef>
                  <a:spcPct val="0"/>
                </a:spcBef>
                <a:spcAft>
                  <a:spcPct val="0"/>
                </a:spcAft>
              </a:pPr>
              <a:t>12</a:t>
            </a:fld>
            <a:endParaRPr lang="en-US" altLang="en-US" sz="1200" dirty="0"/>
          </a:p>
        </p:txBody>
      </p:sp>
    </p:spTree>
    <p:extLst>
      <p:ext uri="{BB962C8B-B14F-4D97-AF65-F5344CB8AC3E}">
        <p14:creationId xmlns:p14="http://schemas.microsoft.com/office/powerpoint/2010/main" val="406109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8">
              <a:buFont typeface="Symbol" panose="05050102010706020507" pitchFamily="18" charset="2"/>
              <a:buChar char=""/>
              <a:defRPr/>
            </a:pPr>
            <a:endParaRPr lang="en-US" sz="2400" dirty="0"/>
          </a:p>
          <a:p>
            <a:pPr eaLnBrk="1" fontAlgn="auto" hangingPunct="1">
              <a:spcAft>
                <a:spcPts val="0"/>
              </a:spcAft>
              <a:buFont typeface="Symbol" panose="05050102010706020507" pitchFamily="18" charset="2"/>
              <a:buChar char=""/>
              <a:defRPr/>
            </a:pPr>
            <a:r>
              <a:rPr lang="en-US" sz="2400" b="1" dirty="0"/>
              <a:t>2004 zoning</a:t>
            </a:r>
            <a:r>
              <a:rPr lang="en-US" sz="2400" dirty="0"/>
              <a:t>: Baseline, assumes continuation of pre-2016 reform zoning parameters</a:t>
            </a:r>
          </a:p>
          <a:p>
            <a:pPr eaLnBrk="1" fontAlgn="auto" hangingPunct="1">
              <a:spcAft>
                <a:spcPts val="0"/>
              </a:spcAft>
              <a:buFont typeface="Symbol" panose="05050102010706020507" pitchFamily="18" charset="2"/>
              <a:buChar char=""/>
              <a:defRPr/>
            </a:pPr>
            <a:r>
              <a:rPr lang="en-US" sz="2400" b="1" dirty="0"/>
              <a:t>2016 zoning</a:t>
            </a:r>
            <a:r>
              <a:rPr lang="en-US" sz="2400" dirty="0"/>
              <a:t>: Key counterfactual based on 2016 zoning reform parameters</a:t>
            </a:r>
          </a:p>
          <a:p>
            <a:pPr eaLnBrk="1" fontAlgn="auto" hangingPunct="1">
              <a:spcAft>
                <a:spcPts val="0"/>
              </a:spcAft>
              <a:buFont typeface="Symbol" panose="05050102010706020507" pitchFamily="18" charset="2"/>
              <a:buChar char=""/>
              <a:defRPr/>
            </a:pPr>
            <a:r>
              <a:rPr lang="en-US" sz="2400" b="1" dirty="0"/>
              <a:t>Double BAR</a:t>
            </a:r>
            <a:r>
              <a:rPr lang="en-US" sz="2400" dirty="0"/>
              <a:t>: More aggressive pro-densification reform</a:t>
            </a:r>
          </a:p>
          <a:p>
            <a:pPr lvl="1" eaLnBrk="1" fontAlgn="auto" hangingPunct="1">
              <a:spcAft>
                <a:spcPts val="0"/>
              </a:spcAft>
              <a:buFont typeface="Symbol" panose="05050102010706020507" pitchFamily="18" charset="2"/>
              <a:buChar char=""/>
              <a:defRPr/>
            </a:pPr>
            <a:r>
              <a:rPr lang="en-US" dirty="0"/>
              <a:t>Doubling BAR for areas with positive BAR change in 2016, and also making negative changes equal to zero</a:t>
            </a:r>
          </a:p>
          <a:p>
            <a:pPr lvl="1" eaLnBrk="1" fontAlgn="auto" hangingPunct="1">
              <a:spcAft>
                <a:spcPts val="0"/>
              </a:spcAft>
              <a:buFont typeface="Symbol" panose="05050102010706020507" pitchFamily="18" charset="2"/>
              <a:buChar char=""/>
              <a:defRPr/>
            </a:pPr>
            <a:endParaRPr lang="en-US" sz="2300" dirty="0"/>
          </a:p>
          <a:p>
            <a:pPr eaLnBrk="1" fontAlgn="auto" hangingPunct="1">
              <a:spcAft>
                <a:spcPts val="0"/>
              </a:spcAft>
              <a:buFont typeface="Symbol" panose="05050102010706020507" pitchFamily="18" charset="2"/>
              <a:buChar char=""/>
              <a:defRPr/>
            </a:pPr>
            <a:r>
              <a:rPr lang="en-US" sz="2400" dirty="0"/>
              <a:t>Assume population will grow to meet new housing stock </a:t>
            </a:r>
          </a:p>
          <a:p>
            <a:pPr lvl="1" eaLnBrk="1" fontAlgn="auto" hangingPunct="1">
              <a:spcAft>
                <a:spcPts val="0"/>
              </a:spcAft>
              <a:buFont typeface="Symbol" panose="05050102010706020507" pitchFamily="18" charset="2"/>
              <a:buChar char=""/>
              <a:defRPr/>
            </a:pPr>
            <a:r>
              <a:rPr lang="en-US" dirty="0"/>
              <a:t>Realistic assumption for Sao Paulo, but also run model with fixed population and allowing for housing vacancies</a:t>
            </a:r>
            <a:endParaRPr lang="en-US" sz="2500" dirty="0"/>
          </a:p>
          <a:p>
            <a:endParaRPr lang="en-US" sz="1200" kern="1200" dirty="0">
              <a:solidFill>
                <a:schemeClr val="tx1"/>
              </a:solidFill>
              <a:effectLst/>
              <a:latin typeface="Times New Roman" pitchFamily="18" charset="0"/>
              <a:ea typeface="+mn-ea"/>
              <a:cs typeface="+mn-cs"/>
            </a:endParaRP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Wharton Urban Fiscal Policy, Introduction</a:t>
            </a:r>
            <a:endParaRPr lang="en-US" altLang="en-US" dirty="0">
              <a:latin typeface="Times New Roman" panose="02020603050405020304" pitchFamily="18" charset="0"/>
            </a:endParaRP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Copyright 2020, Fernando Ferreira</a:t>
            </a:r>
            <a:endParaRPr lang="en-US" altLang="en-US" dirty="0">
              <a:latin typeface="Times New Roman" panose="02020603050405020304" pitchFamily="18" charset="0"/>
            </a:endParaRP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7">
              <a:spcBef>
                <a:spcPct val="30000"/>
              </a:spcBef>
              <a:defRPr sz="1100">
                <a:solidFill>
                  <a:schemeClr val="tx1"/>
                </a:solidFill>
                <a:latin typeface="Times New Roman" panose="02020603050405020304" pitchFamily="18" charset="0"/>
              </a:defRPr>
            </a:lvl1pPr>
            <a:lvl2pPr marL="736807" indent="-283388" defTabSz="913137">
              <a:spcBef>
                <a:spcPct val="30000"/>
              </a:spcBef>
              <a:defRPr sz="1100">
                <a:solidFill>
                  <a:schemeClr val="tx1"/>
                </a:solidFill>
                <a:latin typeface="Times New Roman" panose="02020603050405020304" pitchFamily="18" charset="0"/>
              </a:defRPr>
            </a:lvl2pPr>
            <a:lvl3pPr marL="1133551" indent="-226711" defTabSz="913137">
              <a:spcBef>
                <a:spcPct val="30000"/>
              </a:spcBef>
              <a:defRPr sz="1100">
                <a:solidFill>
                  <a:schemeClr val="tx1"/>
                </a:solidFill>
                <a:latin typeface="Times New Roman" panose="02020603050405020304" pitchFamily="18" charset="0"/>
              </a:defRPr>
            </a:lvl3pPr>
            <a:lvl4pPr marL="1586971" indent="-226711" defTabSz="913137">
              <a:spcBef>
                <a:spcPct val="30000"/>
              </a:spcBef>
              <a:defRPr sz="1100">
                <a:solidFill>
                  <a:schemeClr val="tx1"/>
                </a:solidFill>
                <a:latin typeface="Times New Roman" panose="02020603050405020304" pitchFamily="18" charset="0"/>
              </a:defRPr>
            </a:lvl4pPr>
            <a:lvl5pPr marL="2040391" indent="-226711" defTabSz="913137">
              <a:spcBef>
                <a:spcPct val="30000"/>
              </a:spcBef>
              <a:defRPr sz="1100">
                <a:solidFill>
                  <a:schemeClr val="tx1"/>
                </a:solidFill>
                <a:latin typeface="Times New Roman" panose="02020603050405020304" pitchFamily="18" charset="0"/>
              </a:defRPr>
            </a:lvl5pPr>
            <a:lvl6pPr marL="2493812" indent="-226711" defTabSz="913137" eaLnBrk="0" fontAlgn="base" hangingPunct="0">
              <a:spcBef>
                <a:spcPct val="30000"/>
              </a:spcBef>
              <a:spcAft>
                <a:spcPct val="0"/>
              </a:spcAft>
              <a:defRPr sz="1100">
                <a:solidFill>
                  <a:schemeClr val="tx1"/>
                </a:solidFill>
                <a:latin typeface="Times New Roman" panose="02020603050405020304" pitchFamily="18" charset="0"/>
              </a:defRPr>
            </a:lvl6pPr>
            <a:lvl7pPr marL="2947231" indent="-226711" defTabSz="913137" eaLnBrk="0" fontAlgn="base" hangingPunct="0">
              <a:spcBef>
                <a:spcPct val="30000"/>
              </a:spcBef>
              <a:spcAft>
                <a:spcPct val="0"/>
              </a:spcAft>
              <a:defRPr sz="1100">
                <a:solidFill>
                  <a:schemeClr val="tx1"/>
                </a:solidFill>
                <a:latin typeface="Times New Roman" panose="02020603050405020304" pitchFamily="18" charset="0"/>
              </a:defRPr>
            </a:lvl7pPr>
            <a:lvl8pPr marL="3400652" indent="-226711" defTabSz="913137" eaLnBrk="0" fontAlgn="base" hangingPunct="0">
              <a:spcBef>
                <a:spcPct val="30000"/>
              </a:spcBef>
              <a:spcAft>
                <a:spcPct val="0"/>
              </a:spcAft>
              <a:defRPr sz="1100">
                <a:solidFill>
                  <a:schemeClr val="tx1"/>
                </a:solidFill>
                <a:latin typeface="Times New Roman" panose="02020603050405020304" pitchFamily="18" charset="0"/>
              </a:defRPr>
            </a:lvl8pPr>
            <a:lvl9pPr marL="3854072" indent="-226711" defTabSz="913137" eaLnBrk="0" fontAlgn="base" hangingPunct="0">
              <a:spcBef>
                <a:spcPct val="30000"/>
              </a:spcBef>
              <a:spcAft>
                <a:spcPct val="0"/>
              </a:spcAft>
              <a:defRPr sz="1100">
                <a:solidFill>
                  <a:schemeClr val="tx1"/>
                </a:solidFill>
                <a:latin typeface="Times New Roman" panose="02020603050405020304" pitchFamily="18" charset="0"/>
              </a:defRPr>
            </a:lvl9pPr>
          </a:lstStyle>
          <a:p>
            <a:pPr fontAlgn="base">
              <a:spcBef>
                <a:spcPct val="0"/>
              </a:spcBef>
              <a:spcAft>
                <a:spcPct val="0"/>
              </a:spcAft>
            </a:pPr>
            <a:fld id="{75226746-F6DE-4B1D-B9B9-526AD1473846}" type="slidenum">
              <a:rPr lang="en-US" altLang="en-US" sz="1200"/>
              <a:pPr fontAlgn="base">
                <a:spcBef>
                  <a:spcPct val="0"/>
                </a:spcBef>
                <a:spcAft>
                  <a:spcPct val="0"/>
                </a:spcAft>
              </a:pPr>
              <a:t>13</a:t>
            </a:fld>
            <a:endParaRPr lang="en-US" altLang="en-US" sz="1200" dirty="0"/>
          </a:p>
        </p:txBody>
      </p:sp>
    </p:spTree>
    <p:extLst>
      <p:ext uri="{BB962C8B-B14F-4D97-AF65-F5344CB8AC3E}">
        <p14:creationId xmlns:p14="http://schemas.microsoft.com/office/powerpoint/2010/main" val="4264273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70DB7-A779-2C22-BA27-7D59FC1D7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04244-E449-E462-5E0C-AAB84C385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7F0E3-D3F8-2023-259E-1C73D48701AE}"/>
              </a:ext>
            </a:extLst>
          </p:cNvPr>
          <p:cNvSpPr>
            <a:spLocks noGrp="1"/>
          </p:cNvSpPr>
          <p:nvPr>
            <p:ph type="body" idx="1"/>
          </p:nvPr>
        </p:nvSpPr>
        <p:spPr/>
        <p:txBody>
          <a:bodyPr/>
          <a:lstStyle/>
          <a:p>
            <a:r>
              <a:rPr lang="en-US" dirty="0"/>
              <a:t>Double BAR: Much larger effects in new construction: 40% increase</a:t>
            </a:r>
            <a:r>
              <a:rPr lang="en-US" baseline="0" dirty="0"/>
              <a:t> in 10 years. Prices now reduced by 10% (in shares)</a:t>
            </a:r>
            <a:endParaRPr lang="en-US" dirty="0"/>
          </a:p>
        </p:txBody>
      </p:sp>
      <p:sp>
        <p:nvSpPr>
          <p:cNvPr id="4" name="Header Placeholder 3">
            <a:extLst>
              <a:ext uri="{FF2B5EF4-FFF2-40B4-BE49-F238E27FC236}">
                <a16:creationId xmlns:a16="http://schemas.microsoft.com/office/drawing/2014/main" id="{6E13E478-77BF-48DB-651C-DF0C8D828071}"/>
              </a:ext>
            </a:extLst>
          </p:cNvPr>
          <p:cNvSpPr>
            <a:spLocks noGrp="1"/>
          </p:cNvSpPr>
          <p:nvPr>
            <p:ph type="hdr" sz="quarter" idx="10"/>
          </p:nvPr>
        </p:nvSpPr>
        <p:spPr/>
        <p:txBody>
          <a:bodyPr/>
          <a:lstStyle/>
          <a:p>
            <a:pPr>
              <a:defRPr/>
            </a:pPr>
            <a:r>
              <a:rPr lang="en-US" dirty="0"/>
              <a:t>Wharton Urban Fiscal Policy, Introduction</a:t>
            </a:r>
          </a:p>
        </p:txBody>
      </p:sp>
      <p:sp>
        <p:nvSpPr>
          <p:cNvPr id="5" name="Footer Placeholder 4">
            <a:extLst>
              <a:ext uri="{FF2B5EF4-FFF2-40B4-BE49-F238E27FC236}">
                <a16:creationId xmlns:a16="http://schemas.microsoft.com/office/drawing/2014/main" id="{B4FB42C2-2974-85E7-5FF2-98BC58008E26}"/>
              </a:ext>
            </a:extLst>
          </p:cNvPr>
          <p:cNvSpPr>
            <a:spLocks noGrp="1"/>
          </p:cNvSpPr>
          <p:nvPr>
            <p:ph type="ftr" sz="quarter" idx="11"/>
          </p:nvPr>
        </p:nvSpPr>
        <p:spPr/>
        <p:txBody>
          <a:bodyPr/>
          <a:lstStyle/>
          <a:p>
            <a:pPr>
              <a:defRPr/>
            </a:pPr>
            <a:r>
              <a:rPr lang="en-US" dirty="0"/>
              <a:t>Copyright 2020, Fernando Ferreira</a:t>
            </a:r>
          </a:p>
        </p:txBody>
      </p:sp>
      <p:sp>
        <p:nvSpPr>
          <p:cNvPr id="6" name="Slide Number Placeholder 5">
            <a:extLst>
              <a:ext uri="{FF2B5EF4-FFF2-40B4-BE49-F238E27FC236}">
                <a16:creationId xmlns:a16="http://schemas.microsoft.com/office/drawing/2014/main" id="{CC0B4EC6-C61A-E32D-5426-0311EE77A90D}"/>
              </a:ext>
            </a:extLst>
          </p:cNvPr>
          <p:cNvSpPr>
            <a:spLocks noGrp="1"/>
          </p:cNvSpPr>
          <p:nvPr>
            <p:ph type="sldNum" sz="quarter" idx="12"/>
          </p:nvPr>
        </p:nvSpPr>
        <p:spPr/>
        <p:txBody>
          <a:bodyPr/>
          <a:lstStyle/>
          <a:p>
            <a:pPr>
              <a:defRPr/>
            </a:pPr>
            <a:fld id="{E3E9D710-DB57-4FE7-B265-9654E9C8268C}" type="slidenum">
              <a:rPr lang="en-US" altLang="en-US" smtClean="0"/>
              <a:pPr>
                <a:defRPr/>
              </a:pPr>
              <a:t>14</a:t>
            </a:fld>
            <a:endParaRPr lang="en-US" altLang="en-US" dirty="0"/>
          </a:p>
        </p:txBody>
      </p:sp>
    </p:spTree>
    <p:extLst>
      <p:ext uri="{BB962C8B-B14F-4D97-AF65-F5344CB8AC3E}">
        <p14:creationId xmlns:p14="http://schemas.microsoft.com/office/powerpoint/2010/main" val="3096890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heterogeneity key results </a:t>
            </a:r>
          </a:p>
          <a:p>
            <a:endParaRPr lang="en-US" dirty="0"/>
          </a:p>
          <a:p>
            <a:r>
              <a:rPr lang="en-US" dirty="0"/>
              <a:t>neighborhoods with highest Max BAR change</a:t>
            </a:r>
            <a:r>
              <a:rPr lang="en-US" baseline="0" dirty="0"/>
              <a:t> had </a:t>
            </a:r>
            <a:r>
              <a:rPr lang="en-US" dirty="0"/>
              <a:t>increases in construction</a:t>
            </a:r>
            <a:r>
              <a:rPr lang="en-US" baseline="0" dirty="0"/>
              <a:t> by 14% and reductions in prices by 5.6%.</a:t>
            </a:r>
          </a:p>
          <a:p>
            <a:endParaRPr lang="en-US" baseline="0" dirty="0"/>
          </a:p>
          <a:p>
            <a:r>
              <a:rPr lang="en-US" dirty="0"/>
              <a:t>These figures replicate what we see in the preliminary data on listings and prices. </a:t>
            </a:r>
          </a:p>
        </p:txBody>
      </p:sp>
      <p:sp>
        <p:nvSpPr>
          <p:cNvPr id="4" name="Header Placeholder 3"/>
          <p:cNvSpPr>
            <a:spLocks noGrp="1"/>
          </p:cNvSpPr>
          <p:nvPr>
            <p:ph type="hdr" sz="quarter" idx="10"/>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11"/>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12"/>
          </p:nvPr>
        </p:nvSpPr>
        <p:spPr/>
        <p:txBody>
          <a:bodyPr/>
          <a:lstStyle/>
          <a:p>
            <a:pPr>
              <a:defRPr/>
            </a:pPr>
            <a:fld id="{E3E9D710-DB57-4FE7-B265-9654E9C8268C}" type="slidenum">
              <a:rPr lang="en-US" altLang="en-US" smtClean="0"/>
              <a:pPr>
                <a:defRPr/>
              </a:pPr>
              <a:t>15</a:t>
            </a:fld>
            <a:endParaRPr lang="en-US" altLang="en-US" dirty="0"/>
          </a:p>
        </p:txBody>
      </p:sp>
    </p:spTree>
    <p:extLst>
      <p:ext uri="{BB962C8B-B14F-4D97-AF65-F5344CB8AC3E}">
        <p14:creationId xmlns:p14="http://schemas.microsoft.com/office/powerpoint/2010/main" val="74254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College and high income benefit the most – new supply allows them to choose better</a:t>
            </a:r>
            <a:r>
              <a:rPr lang="en-US" baseline="0" dirty="0"/>
              <a:t> neighborhoods (more people moving from suburbs to city, and they are higher income and higher education). As a result, avg demographics in the city don’t change much, but increased inequality </a:t>
            </a:r>
            <a:r>
              <a:rPr lang="en-US" baseline="0" dirty="0" err="1"/>
              <a:t>wrt</a:t>
            </a:r>
            <a:r>
              <a:rPr lang="en-US" baseline="0" dirty="0"/>
              <a:t>/suburbs.</a:t>
            </a:r>
            <a:endParaRPr lang="en-US" dirty="0"/>
          </a:p>
          <a:p>
            <a:endParaRPr lang="en-US" dirty="0"/>
          </a:p>
          <a:p>
            <a:r>
              <a:rPr lang="en-US" dirty="0"/>
              <a:t>2) Much larger impact once allow for new built environment to affect utility. Key is new</a:t>
            </a:r>
            <a:r>
              <a:rPr lang="en-US" baseline="0" dirty="0"/>
              <a:t> construction: households gain from living in new buildings and in denser neighborhoods, because they prefer these on average.</a:t>
            </a:r>
          </a:p>
          <a:p>
            <a:endParaRPr lang="en-US" baseline="0" dirty="0"/>
          </a:p>
          <a:p>
            <a:r>
              <a:rPr lang="en-US" baseline="0" dirty="0"/>
              <a:t>3) Congestion costs don’t seem to matter much, only reduce welfare gains very slightly. </a:t>
            </a:r>
          </a:p>
        </p:txBody>
      </p:sp>
      <p:sp>
        <p:nvSpPr>
          <p:cNvPr id="4" name="Header Placeholder 3"/>
          <p:cNvSpPr>
            <a:spLocks noGrp="1"/>
          </p:cNvSpPr>
          <p:nvPr>
            <p:ph type="hdr" sz="quarter" idx="10"/>
          </p:nvPr>
        </p:nvSpPr>
        <p:spPr/>
        <p:txBody>
          <a:bodyPr/>
          <a:lstStyle/>
          <a:p>
            <a:pPr>
              <a:defRPr/>
            </a:pPr>
            <a:r>
              <a:rPr lang="en-US" dirty="0"/>
              <a:t>Wharton Urban Fiscal Policy, Introduction</a:t>
            </a:r>
          </a:p>
        </p:txBody>
      </p:sp>
      <p:sp>
        <p:nvSpPr>
          <p:cNvPr id="5" name="Footer Placeholder 4"/>
          <p:cNvSpPr>
            <a:spLocks noGrp="1"/>
          </p:cNvSpPr>
          <p:nvPr>
            <p:ph type="ftr" sz="quarter" idx="11"/>
          </p:nvPr>
        </p:nvSpPr>
        <p:spPr/>
        <p:txBody>
          <a:bodyPr/>
          <a:lstStyle/>
          <a:p>
            <a:pPr>
              <a:defRPr/>
            </a:pPr>
            <a:r>
              <a:rPr lang="en-US" dirty="0"/>
              <a:t>Copyright 2020, Fernando Ferreira</a:t>
            </a:r>
          </a:p>
        </p:txBody>
      </p:sp>
      <p:sp>
        <p:nvSpPr>
          <p:cNvPr id="6" name="Slide Number Placeholder 5"/>
          <p:cNvSpPr>
            <a:spLocks noGrp="1"/>
          </p:cNvSpPr>
          <p:nvPr>
            <p:ph type="sldNum" sz="quarter" idx="12"/>
          </p:nvPr>
        </p:nvSpPr>
        <p:spPr/>
        <p:txBody>
          <a:bodyPr/>
          <a:lstStyle/>
          <a:p>
            <a:pPr>
              <a:defRPr/>
            </a:pPr>
            <a:fld id="{E3E9D710-DB57-4FE7-B265-9654E9C8268C}" type="slidenum">
              <a:rPr lang="en-US" altLang="en-US" smtClean="0"/>
              <a:pPr>
                <a:defRPr/>
              </a:pPr>
              <a:t>16</a:t>
            </a:fld>
            <a:endParaRPr lang="en-US" altLang="en-US" dirty="0"/>
          </a:p>
        </p:txBody>
      </p:sp>
    </p:spTree>
    <p:extLst>
      <p:ext uri="{BB962C8B-B14F-4D97-AF65-F5344CB8AC3E}">
        <p14:creationId xmlns:p14="http://schemas.microsoft.com/office/powerpoint/2010/main" val="1524574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dirty="0"/>
              <a:t>2016 Reform: somewhat similar to what was proposed in California</a:t>
            </a:r>
            <a:r>
              <a:rPr lang="en-US" sz="900" baseline="0" dirty="0"/>
              <a:t>- don’t expect gigantic changes, just modest gains</a:t>
            </a:r>
          </a:p>
          <a:p>
            <a:pPr marL="228600" indent="-228600">
              <a:buAutoNum type="arabicParenR"/>
            </a:pPr>
            <a:endParaRPr lang="en-US" sz="900" baseline="0" dirty="0"/>
          </a:p>
          <a:p>
            <a:pPr eaLnBrk="1" fontAlgn="auto" hangingPunct="1">
              <a:spcAft>
                <a:spcPts val="0"/>
              </a:spcAft>
              <a:buFont typeface="Symbol" panose="05050102010706020507" pitchFamily="18" charset="2"/>
              <a:buChar char=""/>
              <a:defRPr/>
            </a:pPr>
            <a:r>
              <a:rPr lang="en-US" sz="900" dirty="0" err="1"/>
              <a:t>Glaeser</a:t>
            </a:r>
            <a:r>
              <a:rPr lang="en-US" sz="900" dirty="0"/>
              <a:t> and Gyourko (2018) argues that increasing housing supply in the whole country in a way that equalizes wages across locations would increase GDP by 1-2%</a:t>
            </a:r>
          </a:p>
          <a:p>
            <a:pPr lvl="1" eaLnBrk="1" fontAlgn="auto" hangingPunct="1">
              <a:spcAft>
                <a:spcPts val="0"/>
              </a:spcAft>
              <a:buFont typeface="Symbol" panose="05050102010706020507" pitchFamily="18" charset="2"/>
              <a:buChar char=""/>
              <a:defRPr/>
            </a:pPr>
            <a:r>
              <a:rPr lang="en-US" sz="900" dirty="0"/>
              <a:t>For example, NYC would have to increase supply by 33% </a:t>
            </a:r>
          </a:p>
          <a:p>
            <a:pPr lvl="1" eaLnBrk="1" fontAlgn="auto" hangingPunct="1">
              <a:spcAft>
                <a:spcPts val="0"/>
              </a:spcAft>
              <a:buFont typeface="Symbol" panose="05050102010706020507" pitchFamily="18" charset="2"/>
              <a:buChar char=""/>
              <a:defRPr/>
            </a:pPr>
            <a:r>
              <a:rPr lang="en-US" sz="900" dirty="0"/>
              <a:t>Our Double BAR counterfactual increases supply by 21.8%;  potential change in productivity could increase Sao Paulo GDP by 1.31%</a:t>
            </a:r>
          </a:p>
        </p:txBody>
      </p:sp>
      <p:sp>
        <p:nvSpPr>
          <p:cNvPr id="4" name="Header Placeholder 3"/>
          <p:cNvSpPr>
            <a:spLocks noGrp="1"/>
          </p:cNvSpPr>
          <p:nvPr>
            <p:ph type="hdr" sz="quarter" idx="10"/>
          </p:nvPr>
        </p:nvSpPr>
        <p:spPr/>
        <p:txBody>
          <a:bodyPr/>
          <a:lstStyle/>
          <a:p>
            <a:pPr>
              <a:defRPr/>
            </a:pPr>
            <a:r>
              <a:rPr lang="en-US" dirty="0"/>
              <a:t>Wharton Urban Fiscal Policy, Introduction</a:t>
            </a:r>
          </a:p>
        </p:txBody>
      </p:sp>
      <p:sp>
        <p:nvSpPr>
          <p:cNvPr id="5" name="Footer Placeholder 4"/>
          <p:cNvSpPr>
            <a:spLocks noGrp="1"/>
          </p:cNvSpPr>
          <p:nvPr>
            <p:ph type="ftr" sz="quarter" idx="11"/>
          </p:nvPr>
        </p:nvSpPr>
        <p:spPr/>
        <p:txBody>
          <a:bodyPr/>
          <a:lstStyle/>
          <a:p>
            <a:pPr>
              <a:defRPr/>
            </a:pPr>
            <a:r>
              <a:rPr lang="en-US" dirty="0"/>
              <a:t>Copyright 2020, Fernando Ferreira</a:t>
            </a:r>
          </a:p>
        </p:txBody>
      </p:sp>
      <p:sp>
        <p:nvSpPr>
          <p:cNvPr id="6" name="Slide Number Placeholder 5"/>
          <p:cNvSpPr>
            <a:spLocks noGrp="1"/>
          </p:cNvSpPr>
          <p:nvPr>
            <p:ph type="sldNum" sz="quarter" idx="12"/>
          </p:nvPr>
        </p:nvSpPr>
        <p:spPr/>
        <p:txBody>
          <a:bodyPr/>
          <a:lstStyle/>
          <a:p>
            <a:pPr>
              <a:defRPr/>
            </a:pPr>
            <a:fld id="{E3E9D710-DB57-4FE7-B265-9654E9C8268C}" type="slidenum">
              <a:rPr lang="en-US" altLang="en-US" smtClean="0"/>
              <a:pPr>
                <a:defRPr/>
              </a:pPr>
              <a:t>17</a:t>
            </a:fld>
            <a:endParaRPr lang="en-US" altLang="en-US" dirty="0"/>
          </a:p>
        </p:txBody>
      </p:sp>
    </p:spTree>
    <p:extLst>
      <p:ext uri="{BB962C8B-B14F-4D97-AF65-F5344CB8AC3E}">
        <p14:creationId xmlns:p14="http://schemas.microsoft.com/office/powerpoint/2010/main" val="1352623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Times New Roman" pitchFamily="18" charset="0"/>
              <a:ea typeface="+mn-ea"/>
              <a:cs typeface="+mn-cs"/>
            </a:endParaRP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dirty="0">
                <a:latin typeface="Times New Roman" panose="02020603050405020304" pitchFamily="18" charset="0"/>
              </a:rPr>
              <a:t>Wharton Urban Fiscal Policy, Introduction</a:t>
            </a: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dirty="0">
                <a:latin typeface="Times New Roman" panose="02020603050405020304" pitchFamily="18" charset="0"/>
              </a:rPr>
              <a:t>Copyright 2020, Fernando Ferreira</a:t>
            </a: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7">
              <a:spcBef>
                <a:spcPct val="30000"/>
              </a:spcBef>
              <a:defRPr sz="1100">
                <a:solidFill>
                  <a:schemeClr val="tx1"/>
                </a:solidFill>
                <a:latin typeface="Times New Roman" panose="02020603050405020304" pitchFamily="18" charset="0"/>
              </a:defRPr>
            </a:lvl1pPr>
            <a:lvl2pPr marL="736807" indent="-283388" defTabSz="913137">
              <a:spcBef>
                <a:spcPct val="30000"/>
              </a:spcBef>
              <a:defRPr sz="1100">
                <a:solidFill>
                  <a:schemeClr val="tx1"/>
                </a:solidFill>
                <a:latin typeface="Times New Roman" panose="02020603050405020304" pitchFamily="18" charset="0"/>
              </a:defRPr>
            </a:lvl2pPr>
            <a:lvl3pPr marL="1133551" indent="-226711" defTabSz="913137">
              <a:spcBef>
                <a:spcPct val="30000"/>
              </a:spcBef>
              <a:defRPr sz="1100">
                <a:solidFill>
                  <a:schemeClr val="tx1"/>
                </a:solidFill>
                <a:latin typeface="Times New Roman" panose="02020603050405020304" pitchFamily="18" charset="0"/>
              </a:defRPr>
            </a:lvl3pPr>
            <a:lvl4pPr marL="1586971" indent="-226711" defTabSz="913137">
              <a:spcBef>
                <a:spcPct val="30000"/>
              </a:spcBef>
              <a:defRPr sz="1100">
                <a:solidFill>
                  <a:schemeClr val="tx1"/>
                </a:solidFill>
                <a:latin typeface="Times New Roman" panose="02020603050405020304" pitchFamily="18" charset="0"/>
              </a:defRPr>
            </a:lvl4pPr>
            <a:lvl5pPr marL="2040391" indent="-226711" defTabSz="913137">
              <a:spcBef>
                <a:spcPct val="30000"/>
              </a:spcBef>
              <a:defRPr sz="1100">
                <a:solidFill>
                  <a:schemeClr val="tx1"/>
                </a:solidFill>
                <a:latin typeface="Times New Roman" panose="02020603050405020304" pitchFamily="18" charset="0"/>
              </a:defRPr>
            </a:lvl5pPr>
            <a:lvl6pPr marL="2493812" indent="-226711" defTabSz="913137" eaLnBrk="0" fontAlgn="base" hangingPunct="0">
              <a:spcBef>
                <a:spcPct val="30000"/>
              </a:spcBef>
              <a:spcAft>
                <a:spcPct val="0"/>
              </a:spcAft>
              <a:defRPr sz="1100">
                <a:solidFill>
                  <a:schemeClr val="tx1"/>
                </a:solidFill>
                <a:latin typeface="Times New Roman" panose="02020603050405020304" pitchFamily="18" charset="0"/>
              </a:defRPr>
            </a:lvl6pPr>
            <a:lvl7pPr marL="2947231" indent="-226711" defTabSz="913137" eaLnBrk="0" fontAlgn="base" hangingPunct="0">
              <a:spcBef>
                <a:spcPct val="30000"/>
              </a:spcBef>
              <a:spcAft>
                <a:spcPct val="0"/>
              </a:spcAft>
              <a:defRPr sz="1100">
                <a:solidFill>
                  <a:schemeClr val="tx1"/>
                </a:solidFill>
                <a:latin typeface="Times New Roman" panose="02020603050405020304" pitchFamily="18" charset="0"/>
              </a:defRPr>
            </a:lvl7pPr>
            <a:lvl8pPr marL="3400652" indent="-226711" defTabSz="913137" eaLnBrk="0" fontAlgn="base" hangingPunct="0">
              <a:spcBef>
                <a:spcPct val="30000"/>
              </a:spcBef>
              <a:spcAft>
                <a:spcPct val="0"/>
              </a:spcAft>
              <a:defRPr sz="1100">
                <a:solidFill>
                  <a:schemeClr val="tx1"/>
                </a:solidFill>
                <a:latin typeface="Times New Roman" panose="02020603050405020304" pitchFamily="18" charset="0"/>
              </a:defRPr>
            </a:lvl8pPr>
            <a:lvl9pPr marL="3854072" indent="-226711" defTabSz="913137" eaLnBrk="0" fontAlgn="base" hangingPunct="0">
              <a:spcBef>
                <a:spcPct val="30000"/>
              </a:spcBef>
              <a:spcAft>
                <a:spcPct val="0"/>
              </a:spcAft>
              <a:defRPr sz="1100">
                <a:solidFill>
                  <a:schemeClr val="tx1"/>
                </a:solidFill>
                <a:latin typeface="Times New Roman" panose="02020603050405020304" pitchFamily="18" charset="0"/>
              </a:defRPr>
            </a:lvl9pPr>
          </a:lstStyle>
          <a:p>
            <a:pPr fontAlgn="base">
              <a:spcBef>
                <a:spcPct val="0"/>
              </a:spcBef>
              <a:spcAft>
                <a:spcPct val="0"/>
              </a:spcAft>
            </a:pPr>
            <a:fld id="{75226746-F6DE-4B1D-B9B9-526AD1473846}" type="slidenum">
              <a:rPr lang="en-US" altLang="en-US" sz="1200"/>
              <a:pPr fontAlgn="base">
                <a:spcBef>
                  <a:spcPct val="0"/>
                </a:spcBef>
                <a:spcAft>
                  <a:spcPct val="0"/>
                </a:spcAft>
              </a:pPr>
              <a:t>18</a:t>
            </a:fld>
            <a:endParaRPr lang="en-US" altLang="en-US" sz="1200" dirty="0"/>
          </a:p>
        </p:txBody>
      </p:sp>
    </p:spTree>
    <p:extLst>
      <p:ext uri="{BB962C8B-B14F-4D97-AF65-F5344CB8AC3E}">
        <p14:creationId xmlns:p14="http://schemas.microsoft.com/office/powerpoint/2010/main" val="128931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32" eaLnBrk="0" hangingPunct="0">
              <a:defRPr>
                <a:solidFill>
                  <a:schemeClr val="tx1"/>
                </a:solidFill>
                <a:latin typeface="Tahoma" pitchFamily="34" charset="0"/>
              </a:defRPr>
            </a:lvl1pPr>
            <a:lvl2pPr marL="710172" indent="-273142" defTabSz="924132" eaLnBrk="0" hangingPunct="0">
              <a:defRPr>
                <a:solidFill>
                  <a:schemeClr val="tx1"/>
                </a:solidFill>
                <a:latin typeface="Tahoma" pitchFamily="34" charset="0"/>
              </a:defRPr>
            </a:lvl2pPr>
            <a:lvl3pPr marL="1092571" indent="-218515" defTabSz="924132" eaLnBrk="0" hangingPunct="0">
              <a:defRPr>
                <a:solidFill>
                  <a:schemeClr val="tx1"/>
                </a:solidFill>
                <a:latin typeface="Tahoma" pitchFamily="34" charset="0"/>
              </a:defRPr>
            </a:lvl3pPr>
            <a:lvl4pPr marL="1529598" indent="-218515" defTabSz="924132" eaLnBrk="0" hangingPunct="0">
              <a:defRPr>
                <a:solidFill>
                  <a:schemeClr val="tx1"/>
                </a:solidFill>
                <a:latin typeface="Tahoma" pitchFamily="34" charset="0"/>
              </a:defRPr>
            </a:lvl4pPr>
            <a:lvl5pPr marL="1966628" indent="-218515" defTabSz="924132" eaLnBrk="0" hangingPunct="0">
              <a:defRPr>
                <a:solidFill>
                  <a:schemeClr val="tx1"/>
                </a:solidFill>
                <a:latin typeface="Tahoma" pitchFamily="34" charset="0"/>
              </a:defRPr>
            </a:lvl5pPr>
            <a:lvl6pPr marL="2403654" indent="-218515" defTabSz="924132" eaLnBrk="0" fontAlgn="base" hangingPunct="0">
              <a:spcBef>
                <a:spcPct val="0"/>
              </a:spcBef>
              <a:spcAft>
                <a:spcPct val="0"/>
              </a:spcAft>
              <a:defRPr>
                <a:solidFill>
                  <a:schemeClr val="tx1"/>
                </a:solidFill>
                <a:latin typeface="Tahoma" pitchFamily="34" charset="0"/>
              </a:defRPr>
            </a:lvl6pPr>
            <a:lvl7pPr marL="2840684" indent="-218515" defTabSz="924132" eaLnBrk="0" fontAlgn="base" hangingPunct="0">
              <a:spcBef>
                <a:spcPct val="0"/>
              </a:spcBef>
              <a:spcAft>
                <a:spcPct val="0"/>
              </a:spcAft>
              <a:defRPr>
                <a:solidFill>
                  <a:schemeClr val="tx1"/>
                </a:solidFill>
                <a:latin typeface="Tahoma" pitchFamily="34" charset="0"/>
              </a:defRPr>
            </a:lvl7pPr>
            <a:lvl8pPr marL="3277711" indent="-218515" defTabSz="924132" eaLnBrk="0" fontAlgn="base" hangingPunct="0">
              <a:spcBef>
                <a:spcPct val="0"/>
              </a:spcBef>
              <a:spcAft>
                <a:spcPct val="0"/>
              </a:spcAft>
              <a:defRPr>
                <a:solidFill>
                  <a:schemeClr val="tx1"/>
                </a:solidFill>
                <a:latin typeface="Tahoma" pitchFamily="34" charset="0"/>
              </a:defRPr>
            </a:lvl8pPr>
            <a:lvl9pPr marL="3714740" indent="-218515" defTabSz="924132" eaLnBrk="0" fontAlgn="base" hangingPunct="0">
              <a:spcBef>
                <a:spcPct val="0"/>
              </a:spcBef>
              <a:spcAft>
                <a:spcPct val="0"/>
              </a:spcAft>
              <a:defRPr>
                <a:solidFill>
                  <a:schemeClr val="tx1"/>
                </a:solidFill>
                <a:latin typeface="Tahoma" pitchFamily="34" charset="0"/>
              </a:defRPr>
            </a:lvl9pPr>
          </a:lstStyle>
          <a:p>
            <a:pPr marL="0" marR="0" lvl="0" indent="0" algn="l" defTabSz="924132"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Wharton Urban Fiscal Policy, Introduction</a:t>
            </a:r>
          </a:p>
        </p:txBody>
      </p:sp>
      <p:sp>
        <p:nvSpPr>
          <p:cNvPr id="56323"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32" eaLnBrk="0" hangingPunct="0">
              <a:defRPr>
                <a:solidFill>
                  <a:schemeClr val="tx1"/>
                </a:solidFill>
                <a:latin typeface="Tahoma" pitchFamily="34" charset="0"/>
              </a:defRPr>
            </a:lvl1pPr>
            <a:lvl2pPr marL="710172" indent="-273142" defTabSz="924132" eaLnBrk="0" hangingPunct="0">
              <a:defRPr>
                <a:solidFill>
                  <a:schemeClr val="tx1"/>
                </a:solidFill>
                <a:latin typeface="Tahoma" pitchFamily="34" charset="0"/>
              </a:defRPr>
            </a:lvl2pPr>
            <a:lvl3pPr marL="1092571" indent="-218515" defTabSz="924132" eaLnBrk="0" hangingPunct="0">
              <a:defRPr>
                <a:solidFill>
                  <a:schemeClr val="tx1"/>
                </a:solidFill>
                <a:latin typeface="Tahoma" pitchFamily="34" charset="0"/>
              </a:defRPr>
            </a:lvl3pPr>
            <a:lvl4pPr marL="1529598" indent="-218515" defTabSz="924132" eaLnBrk="0" hangingPunct="0">
              <a:defRPr>
                <a:solidFill>
                  <a:schemeClr val="tx1"/>
                </a:solidFill>
                <a:latin typeface="Tahoma" pitchFamily="34" charset="0"/>
              </a:defRPr>
            </a:lvl4pPr>
            <a:lvl5pPr marL="1966628" indent="-218515" defTabSz="924132" eaLnBrk="0" hangingPunct="0">
              <a:defRPr>
                <a:solidFill>
                  <a:schemeClr val="tx1"/>
                </a:solidFill>
                <a:latin typeface="Tahoma" pitchFamily="34" charset="0"/>
              </a:defRPr>
            </a:lvl5pPr>
            <a:lvl6pPr marL="2403654" indent="-218515" defTabSz="924132" eaLnBrk="0" fontAlgn="base" hangingPunct="0">
              <a:spcBef>
                <a:spcPct val="0"/>
              </a:spcBef>
              <a:spcAft>
                <a:spcPct val="0"/>
              </a:spcAft>
              <a:defRPr>
                <a:solidFill>
                  <a:schemeClr val="tx1"/>
                </a:solidFill>
                <a:latin typeface="Tahoma" pitchFamily="34" charset="0"/>
              </a:defRPr>
            </a:lvl6pPr>
            <a:lvl7pPr marL="2840684" indent="-218515" defTabSz="924132" eaLnBrk="0" fontAlgn="base" hangingPunct="0">
              <a:spcBef>
                <a:spcPct val="0"/>
              </a:spcBef>
              <a:spcAft>
                <a:spcPct val="0"/>
              </a:spcAft>
              <a:defRPr>
                <a:solidFill>
                  <a:schemeClr val="tx1"/>
                </a:solidFill>
                <a:latin typeface="Tahoma" pitchFamily="34" charset="0"/>
              </a:defRPr>
            </a:lvl7pPr>
            <a:lvl8pPr marL="3277711" indent="-218515" defTabSz="924132" eaLnBrk="0" fontAlgn="base" hangingPunct="0">
              <a:spcBef>
                <a:spcPct val="0"/>
              </a:spcBef>
              <a:spcAft>
                <a:spcPct val="0"/>
              </a:spcAft>
              <a:defRPr>
                <a:solidFill>
                  <a:schemeClr val="tx1"/>
                </a:solidFill>
                <a:latin typeface="Tahoma" pitchFamily="34" charset="0"/>
              </a:defRPr>
            </a:lvl8pPr>
            <a:lvl9pPr marL="3714740" indent="-218515" defTabSz="924132" eaLnBrk="0" fontAlgn="base" hangingPunct="0">
              <a:spcBef>
                <a:spcPct val="0"/>
              </a:spcBef>
              <a:spcAft>
                <a:spcPct val="0"/>
              </a:spcAft>
              <a:defRPr>
                <a:solidFill>
                  <a:schemeClr val="tx1"/>
                </a:solidFill>
                <a:latin typeface="Tahoma" pitchFamily="34" charset="0"/>
              </a:defRPr>
            </a:lvl9pPr>
          </a:lstStyle>
          <a:p>
            <a:pPr marL="0" marR="0" lvl="0" indent="0" algn="l" defTabSz="924132"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Copyright 2020, Fernando Ferreira</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368">
              <a:spcBef>
                <a:spcPct val="30000"/>
              </a:spcBef>
              <a:defRPr sz="1100">
                <a:solidFill>
                  <a:schemeClr val="tx1"/>
                </a:solidFill>
                <a:latin typeface="Times New Roman" panose="02020603050405020304" pitchFamily="18" charset="0"/>
              </a:defRPr>
            </a:lvl1pPr>
            <a:lvl2pPr marL="734665" indent="-280813" defTabSz="921368">
              <a:spcBef>
                <a:spcPct val="30000"/>
              </a:spcBef>
              <a:defRPr sz="1100">
                <a:solidFill>
                  <a:schemeClr val="tx1"/>
                </a:solidFill>
                <a:latin typeface="Times New Roman" panose="02020603050405020304" pitchFamily="18" charset="0"/>
              </a:defRPr>
            </a:lvl2pPr>
            <a:lvl3pPr marL="1130839" indent="-224650" defTabSz="921368">
              <a:spcBef>
                <a:spcPct val="30000"/>
              </a:spcBef>
              <a:defRPr sz="1100">
                <a:solidFill>
                  <a:schemeClr val="tx1"/>
                </a:solidFill>
                <a:latin typeface="Times New Roman" panose="02020603050405020304" pitchFamily="18" charset="0"/>
              </a:defRPr>
            </a:lvl3pPr>
            <a:lvl4pPr marL="1584692" indent="-224650" defTabSz="921368">
              <a:spcBef>
                <a:spcPct val="30000"/>
              </a:spcBef>
              <a:defRPr sz="1100">
                <a:solidFill>
                  <a:schemeClr val="tx1"/>
                </a:solidFill>
                <a:latin typeface="Times New Roman" panose="02020603050405020304" pitchFamily="18" charset="0"/>
              </a:defRPr>
            </a:lvl4pPr>
            <a:lvl5pPr marL="2038545" indent="-224650" defTabSz="921368">
              <a:spcBef>
                <a:spcPct val="30000"/>
              </a:spcBef>
              <a:defRPr sz="1100">
                <a:solidFill>
                  <a:schemeClr val="tx1"/>
                </a:solidFill>
                <a:latin typeface="Times New Roman" panose="02020603050405020304" pitchFamily="18" charset="0"/>
              </a:defRPr>
            </a:lvl5pPr>
            <a:lvl6pPr marL="2475701" indent="-224650" defTabSz="921368" eaLnBrk="0" fontAlgn="base" hangingPunct="0">
              <a:spcBef>
                <a:spcPct val="30000"/>
              </a:spcBef>
              <a:spcAft>
                <a:spcPct val="0"/>
              </a:spcAft>
              <a:defRPr sz="1100">
                <a:solidFill>
                  <a:schemeClr val="tx1"/>
                </a:solidFill>
                <a:latin typeface="Times New Roman" panose="02020603050405020304" pitchFamily="18" charset="0"/>
              </a:defRPr>
            </a:lvl6pPr>
            <a:lvl7pPr marL="2912859" indent="-224650" defTabSz="921368" eaLnBrk="0" fontAlgn="base" hangingPunct="0">
              <a:spcBef>
                <a:spcPct val="30000"/>
              </a:spcBef>
              <a:spcAft>
                <a:spcPct val="0"/>
              </a:spcAft>
              <a:defRPr sz="1100">
                <a:solidFill>
                  <a:schemeClr val="tx1"/>
                </a:solidFill>
                <a:latin typeface="Times New Roman" panose="02020603050405020304" pitchFamily="18" charset="0"/>
              </a:defRPr>
            </a:lvl7pPr>
            <a:lvl8pPr marL="3350014" indent="-224650" defTabSz="921368" eaLnBrk="0" fontAlgn="base" hangingPunct="0">
              <a:spcBef>
                <a:spcPct val="30000"/>
              </a:spcBef>
              <a:spcAft>
                <a:spcPct val="0"/>
              </a:spcAft>
              <a:defRPr sz="1100">
                <a:solidFill>
                  <a:schemeClr val="tx1"/>
                </a:solidFill>
                <a:latin typeface="Times New Roman" panose="02020603050405020304" pitchFamily="18" charset="0"/>
              </a:defRPr>
            </a:lvl8pPr>
            <a:lvl9pPr marL="3787170" indent="-224650" defTabSz="921368" eaLnBrk="0" fontAlgn="base" hangingPunct="0">
              <a:spcBef>
                <a:spcPct val="30000"/>
              </a:spcBef>
              <a:spcAft>
                <a:spcPct val="0"/>
              </a:spcAft>
              <a:defRPr sz="1100">
                <a:solidFill>
                  <a:schemeClr val="tx1"/>
                </a:solidFill>
                <a:latin typeface="Times New Roman" panose="02020603050405020304" pitchFamily="18" charset="0"/>
              </a:defRPr>
            </a:lvl9pPr>
          </a:lstStyle>
          <a:p>
            <a:pPr marL="0" marR="0" lvl="0" indent="0" algn="r" defTabSz="921368" rtl="0" eaLnBrk="0" fontAlgn="auto" latinLnBrk="0" hangingPunct="0">
              <a:lnSpc>
                <a:spcPct val="100000"/>
              </a:lnSpc>
              <a:spcBef>
                <a:spcPct val="0"/>
              </a:spcBef>
              <a:spcAft>
                <a:spcPts val="0"/>
              </a:spcAft>
              <a:buClrTx/>
              <a:buSzTx/>
              <a:buFontTx/>
              <a:buNone/>
              <a:tabLst/>
              <a:defRPr/>
            </a:pPr>
            <a:fld id="{BA16067E-4C2F-43A3-A1B4-3EF4FFBAD1D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1368" rtl="0" eaLnBrk="0" fontAlgn="auto" latinLnBrk="0" hangingPunct="0">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1901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Symbol" panose="05050102010706020507" pitchFamily="18" charset="2"/>
              <a:buNone/>
              <a:defRPr/>
            </a:pPr>
            <a:r>
              <a:rPr lang="en-US" sz="2400" dirty="0"/>
              <a:t>Zoning difficult to study because: </a:t>
            </a:r>
          </a:p>
          <a:p>
            <a:pPr eaLnBrk="1" fontAlgn="auto" hangingPunct="1">
              <a:spcAft>
                <a:spcPts val="0"/>
              </a:spcAft>
              <a:buFont typeface="Symbol" panose="05050102010706020507" pitchFamily="18" charset="2"/>
              <a:buChar char=""/>
              <a:defRPr/>
            </a:pPr>
            <a:r>
              <a:rPr lang="en-US" sz="2400" dirty="0"/>
              <a:t>Zoning policy is endogenous</a:t>
            </a:r>
          </a:p>
          <a:p>
            <a:pPr lvl="1" eaLnBrk="1" fontAlgn="auto" hangingPunct="1">
              <a:spcAft>
                <a:spcPts val="0"/>
              </a:spcAft>
              <a:buFont typeface="Symbol" panose="05050102010706020507" pitchFamily="18" charset="2"/>
              <a:buChar char=""/>
              <a:defRPr/>
            </a:pPr>
            <a:r>
              <a:rPr lang="en-US" dirty="0"/>
              <a:t>High prices might cause more restrictive zoning (reverse causality)</a:t>
            </a:r>
          </a:p>
          <a:p>
            <a:pPr lvl="2" eaLnBrk="1" fontAlgn="auto" hangingPunct="1">
              <a:spcAft>
                <a:spcPts val="0"/>
              </a:spcAft>
              <a:buFont typeface="Symbol" panose="05050102010706020507" pitchFamily="18" charset="2"/>
              <a:buChar char=""/>
              <a:defRPr/>
            </a:pPr>
            <a:endParaRPr lang="en-US" dirty="0"/>
          </a:p>
          <a:p>
            <a:pPr eaLnBrk="1" fontAlgn="auto" hangingPunct="1">
              <a:spcAft>
                <a:spcPts val="0"/>
              </a:spcAft>
              <a:buFont typeface="Symbol" panose="05050102010706020507" pitchFamily="18" charset="2"/>
              <a:buChar char=""/>
              <a:defRPr/>
            </a:pPr>
            <a:r>
              <a:rPr lang="en-US" dirty="0"/>
              <a:t>L</a:t>
            </a:r>
            <a:r>
              <a:rPr lang="en-US" sz="2400" dirty="0"/>
              <a:t>imited empirical evidence on how developers and households respond to reforms</a:t>
            </a:r>
          </a:p>
          <a:p>
            <a:pPr lvl="1" eaLnBrk="1" fontAlgn="auto" hangingPunct="1">
              <a:spcAft>
                <a:spcPts val="0"/>
              </a:spcAft>
              <a:buFont typeface="Symbol" panose="05050102010706020507" pitchFamily="18" charset="2"/>
              <a:buChar char=""/>
              <a:defRPr/>
            </a:pPr>
            <a:r>
              <a:rPr lang="en-US" sz="2200" dirty="0"/>
              <a:t>L</a:t>
            </a:r>
            <a:r>
              <a:rPr lang="en-US" dirty="0"/>
              <a:t>ack of micro data </a:t>
            </a:r>
          </a:p>
          <a:p>
            <a:pPr lvl="1" eaLnBrk="1" fontAlgn="auto" hangingPunct="1">
              <a:spcAft>
                <a:spcPts val="0"/>
              </a:spcAft>
              <a:buFont typeface="Symbol" panose="05050102010706020507" pitchFamily="18" charset="2"/>
              <a:buChar char=""/>
              <a:defRPr/>
            </a:pPr>
            <a:r>
              <a:rPr lang="en-US" dirty="0"/>
              <a:t>Most evidence we have is from cross-city studies. </a:t>
            </a:r>
          </a:p>
          <a:p>
            <a:pPr lvl="2" eaLnBrk="1" fontAlgn="auto" hangingPunct="1">
              <a:spcAft>
                <a:spcPts val="0"/>
              </a:spcAft>
              <a:buFont typeface="Symbol" panose="05050102010706020507" pitchFamily="18" charset="2"/>
              <a:buChar char=""/>
              <a:defRPr/>
            </a:pPr>
            <a:endParaRPr lang="en-US" dirty="0"/>
          </a:p>
          <a:p>
            <a:pPr eaLnBrk="1" fontAlgn="auto" hangingPunct="1">
              <a:spcAft>
                <a:spcPts val="0"/>
              </a:spcAft>
              <a:buFont typeface="Symbol" panose="05050102010706020507" pitchFamily="18" charset="2"/>
              <a:buChar char=""/>
              <a:defRPr/>
            </a:pPr>
            <a:r>
              <a:rPr lang="en-US" dirty="0"/>
              <a:t>D</a:t>
            </a:r>
            <a:r>
              <a:rPr lang="en-US" sz="2400" dirty="0"/>
              <a:t>ifficult to measure all supply-demand consequences of zoning reform, general </a:t>
            </a:r>
            <a:r>
              <a:rPr lang="en-US" sz="2400" dirty="0" err="1"/>
              <a:t>eqm</a:t>
            </a:r>
            <a:r>
              <a:rPr lang="en-US" sz="2400" dirty="0"/>
              <a:t> effects</a:t>
            </a:r>
          </a:p>
          <a:p>
            <a:pPr lvl="1" eaLnBrk="1" fontAlgn="auto" hangingPunct="1">
              <a:spcAft>
                <a:spcPts val="0"/>
              </a:spcAft>
              <a:buFont typeface="Symbol" panose="05050102010706020507" pitchFamily="18" charset="2"/>
              <a:buChar char=""/>
              <a:defRPr/>
            </a:pPr>
            <a:r>
              <a:rPr lang="en-US" sz="2200" dirty="0"/>
              <a:t>B</a:t>
            </a:r>
            <a:r>
              <a:rPr lang="en-US" dirty="0"/>
              <a:t>enefits: new buildings, lower prices, access to jobs</a:t>
            </a:r>
          </a:p>
          <a:p>
            <a:pPr lvl="1" eaLnBrk="1" fontAlgn="auto" hangingPunct="1">
              <a:spcAft>
                <a:spcPts val="0"/>
              </a:spcAft>
              <a:buFont typeface="Symbol" panose="05050102010706020507" pitchFamily="18" charset="2"/>
              <a:buChar char=""/>
              <a:defRPr/>
            </a:pPr>
            <a:r>
              <a:rPr lang="en-US" dirty="0"/>
              <a:t>Costs: congestion, demographic changes</a:t>
            </a:r>
          </a:p>
          <a:p>
            <a:pPr lvl="1" eaLnBrk="1" fontAlgn="auto" hangingPunct="1">
              <a:spcAft>
                <a:spcPts val="0"/>
              </a:spcAft>
              <a:buFont typeface="Symbol" panose="05050102010706020507" pitchFamily="18" charset="2"/>
              <a:buChar char=""/>
              <a:defRPr/>
            </a:pPr>
            <a:r>
              <a:rPr lang="en-US" dirty="0"/>
              <a:t>Wealth transfers from current to future owners</a:t>
            </a:r>
          </a:p>
          <a:p>
            <a:pPr lvl="1" eaLnBrk="1" fontAlgn="auto" hangingPunct="1">
              <a:spcAft>
                <a:spcPts val="0"/>
              </a:spcAft>
              <a:buFont typeface="Symbol" panose="05050102010706020507" pitchFamily="18" charset="2"/>
              <a:buChar char=""/>
              <a:defRPr/>
            </a:pPr>
            <a:r>
              <a:rPr lang="en-US" dirty="0"/>
              <a:t>Developer profits</a:t>
            </a:r>
          </a:p>
          <a:p>
            <a:pPr lvl="1" eaLnBrk="1" fontAlgn="auto" hangingPunct="1">
              <a:spcAft>
                <a:spcPts val="0"/>
              </a:spcAft>
              <a:buFont typeface="Symbol" panose="05050102010706020507" pitchFamily="18" charset="2"/>
              <a:buChar char=""/>
              <a:defRPr/>
            </a:pPr>
            <a:r>
              <a:rPr lang="en-US" dirty="0"/>
              <a:t>Agglomeration effects</a:t>
            </a:r>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2</a:t>
            </a:fld>
            <a:endParaRPr lang="en-US" altLang="en-US" dirty="0"/>
          </a:p>
        </p:txBody>
      </p:sp>
    </p:spTree>
    <p:extLst>
      <p:ext uri="{BB962C8B-B14F-4D97-AF65-F5344CB8AC3E}">
        <p14:creationId xmlns:p14="http://schemas.microsoft.com/office/powerpoint/2010/main" val="1714482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Times New Roman" pitchFamily="18" charset="0"/>
              <a:ea typeface="+mn-ea"/>
              <a:cs typeface="+mn-cs"/>
            </a:endParaRP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Wharton Urban Fiscal Policy, Introduction</a:t>
            </a:r>
            <a:endParaRPr lang="en-US" altLang="en-US" dirty="0">
              <a:latin typeface="Times New Roman" panose="02020603050405020304" pitchFamily="18" charset="0"/>
            </a:endParaRP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Copyright 2020, Fernando Ferreira</a:t>
            </a:r>
            <a:endParaRPr lang="en-US" altLang="en-US" dirty="0">
              <a:latin typeface="Times New Roman" panose="02020603050405020304" pitchFamily="18" charset="0"/>
            </a:endParaRP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7">
              <a:spcBef>
                <a:spcPct val="30000"/>
              </a:spcBef>
              <a:defRPr sz="1100">
                <a:solidFill>
                  <a:schemeClr val="tx1"/>
                </a:solidFill>
                <a:latin typeface="Times New Roman" panose="02020603050405020304" pitchFamily="18" charset="0"/>
              </a:defRPr>
            </a:lvl1pPr>
            <a:lvl2pPr marL="736807" indent="-283388" defTabSz="913137">
              <a:spcBef>
                <a:spcPct val="30000"/>
              </a:spcBef>
              <a:defRPr sz="1100">
                <a:solidFill>
                  <a:schemeClr val="tx1"/>
                </a:solidFill>
                <a:latin typeface="Times New Roman" panose="02020603050405020304" pitchFamily="18" charset="0"/>
              </a:defRPr>
            </a:lvl2pPr>
            <a:lvl3pPr marL="1133551" indent="-226711" defTabSz="913137">
              <a:spcBef>
                <a:spcPct val="30000"/>
              </a:spcBef>
              <a:defRPr sz="1100">
                <a:solidFill>
                  <a:schemeClr val="tx1"/>
                </a:solidFill>
                <a:latin typeface="Times New Roman" panose="02020603050405020304" pitchFamily="18" charset="0"/>
              </a:defRPr>
            </a:lvl3pPr>
            <a:lvl4pPr marL="1586971" indent="-226711" defTabSz="913137">
              <a:spcBef>
                <a:spcPct val="30000"/>
              </a:spcBef>
              <a:defRPr sz="1100">
                <a:solidFill>
                  <a:schemeClr val="tx1"/>
                </a:solidFill>
                <a:latin typeface="Times New Roman" panose="02020603050405020304" pitchFamily="18" charset="0"/>
              </a:defRPr>
            </a:lvl4pPr>
            <a:lvl5pPr marL="2040391" indent="-226711" defTabSz="913137">
              <a:spcBef>
                <a:spcPct val="30000"/>
              </a:spcBef>
              <a:defRPr sz="1100">
                <a:solidFill>
                  <a:schemeClr val="tx1"/>
                </a:solidFill>
                <a:latin typeface="Times New Roman" panose="02020603050405020304" pitchFamily="18" charset="0"/>
              </a:defRPr>
            </a:lvl5pPr>
            <a:lvl6pPr marL="2493812" indent="-226711" defTabSz="913137" eaLnBrk="0" fontAlgn="base" hangingPunct="0">
              <a:spcBef>
                <a:spcPct val="30000"/>
              </a:spcBef>
              <a:spcAft>
                <a:spcPct val="0"/>
              </a:spcAft>
              <a:defRPr sz="1100">
                <a:solidFill>
                  <a:schemeClr val="tx1"/>
                </a:solidFill>
                <a:latin typeface="Times New Roman" panose="02020603050405020304" pitchFamily="18" charset="0"/>
              </a:defRPr>
            </a:lvl6pPr>
            <a:lvl7pPr marL="2947231" indent="-226711" defTabSz="913137" eaLnBrk="0" fontAlgn="base" hangingPunct="0">
              <a:spcBef>
                <a:spcPct val="30000"/>
              </a:spcBef>
              <a:spcAft>
                <a:spcPct val="0"/>
              </a:spcAft>
              <a:defRPr sz="1100">
                <a:solidFill>
                  <a:schemeClr val="tx1"/>
                </a:solidFill>
                <a:latin typeface="Times New Roman" panose="02020603050405020304" pitchFamily="18" charset="0"/>
              </a:defRPr>
            </a:lvl7pPr>
            <a:lvl8pPr marL="3400652" indent="-226711" defTabSz="913137" eaLnBrk="0" fontAlgn="base" hangingPunct="0">
              <a:spcBef>
                <a:spcPct val="30000"/>
              </a:spcBef>
              <a:spcAft>
                <a:spcPct val="0"/>
              </a:spcAft>
              <a:defRPr sz="1100">
                <a:solidFill>
                  <a:schemeClr val="tx1"/>
                </a:solidFill>
                <a:latin typeface="Times New Roman" panose="02020603050405020304" pitchFamily="18" charset="0"/>
              </a:defRPr>
            </a:lvl8pPr>
            <a:lvl9pPr marL="3854072" indent="-226711" defTabSz="913137" eaLnBrk="0" fontAlgn="base" hangingPunct="0">
              <a:spcBef>
                <a:spcPct val="30000"/>
              </a:spcBef>
              <a:spcAft>
                <a:spcPct val="0"/>
              </a:spcAft>
              <a:defRPr sz="1100">
                <a:solidFill>
                  <a:schemeClr val="tx1"/>
                </a:solidFill>
                <a:latin typeface="Times New Roman" panose="02020603050405020304" pitchFamily="18" charset="0"/>
              </a:defRPr>
            </a:lvl9pPr>
          </a:lstStyle>
          <a:p>
            <a:pPr fontAlgn="base">
              <a:spcBef>
                <a:spcPct val="0"/>
              </a:spcBef>
              <a:spcAft>
                <a:spcPct val="0"/>
              </a:spcAft>
            </a:pPr>
            <a:fld id="{75226746-F6DE-4B1D-B9B9-526AD1473846}" type="slidenum">
              <a:rPr lang="en-US" altLang="en-US" sz="1200"/>
              <a:pPr fontAlgn="base">
                <a:spcBef>
                  <a:spcPct val="0"/>
                </a:spcBef>
                <a:spcAft>
                  <a:spcPct val="0"/>
                </a:spcAft>
              </a:pPr>
              <a:t>20</a:t>
            </a:fld>
            <a:endParaRPr lang="en-US" altLang="en-US" sz="1200" dirty="0"/>
          </a:p>
        </p:txBody>
      </p:sp>
    </p:spTree>
    <p:extLst>
      <p:ext uri="{BB962C8B-B14F-4D97-AF65-F5344CB8AC3E}">
        <p14:creationId xmlns:p14="http://schemas.microsoft.com/office/powerpoint/2010/main" val="2003221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pitchFamily="18" charset="0"/>
                <a:ea typeface="+mn-ea"/>
                <a:cs typeface="+mn-cs"/>
              </a:rPr>
              <a:t>Transformation: Wine/Brown</a:t>
            </a:r>
          </a:p>
          <a:p>
            <a:r>
              <a:rPr lang="en-US" sz="1200" kern="1200" dirty="0">
                <a:solidFill>
                  <a:schemeClr val="tx1"/>
                </a:solidFill>
                <a:effectLst/>
                <a:latin typeface="Times New Roman" pitchFamily="18" charset="0"/>
                <a:ea typeface="+mn-ea"/>
                <a:cs typeface="+mn-cs"/>
              </a:rPr>
              <a:t>Environmental: Green</a:t>
            </a:r>
          </a:p>
          <a:p>
            <a:r>
              <a:rPr lang="en-US" sz="1200" kern="1200" dirty="0">
                <a:solidFill>
                  <a:schemeClr val="tx1"/>
                </a:solidFill>
                <a:effectLst/>
                <a:latin typeface="Times New Roman" pitchFamily="18" charset="0"/>
                <a:ea typeface="+mn-ea"/>
                <a:cs typeface="+mn-cs"/>
              </a:rPr>
              <a:t>Gray: low density mixed zone (commercial and residential)</a:t>
            </a:r>
          </a:p>
          <a:p>
            <a:r>
              <a:rPr lang="en-US" sz="1200" kern="1200" dirty="0">
                <a:solidFill>
                  <a:schemeClr val="tx1"/>
                </a:solidFill>
                <a:effectLst/>
                <a:latin typeface="Times New Roman" pitchFamily="18" charset="0"/>
                <a:ea typeface="+mn-ea"/>
                <a:cs typeface="+mn-cs"/>
              </a:rPr>
              <a:t>Yellow: Only residential</a:t>
            </a:r>
          </a:p>
          <a:p>
            <a:r>
              <a:rPr lang="en-US" sz="1200" kern="1200" dirty="0">
                <a:solidFill>
                  <a:schemeClr val="tx1"/>
                </a:solidFill>
                <a:effectLst/>
                <a:latin typeface="Times New Roman" pitchFamily="18" charset="0"/>
                <a:ea typeface="+mn-ea"/>
                <a:cs typeface="+mn-cs"/>
              </a:rPr>
              <a:t>Orange: Special social interest</a:t>
            </a:r>
          </a:p>
          <a:p>
            <a:r>
              <a:rPr lang="en-US" sz="1200" kern="1200" dirty="0">
                <a:solidFill>
                  <a:schemeClr val="tx1"/>
                </a:solidFill>
                <a:effectLst/>
                <a:latin typeface="Times New Roman" pitchFamily="18" charset="0"/>
                <a:ea typeface="+mn-ea"/>
                <a:cs typeface="+mn-cs"/>
              </a:rPr>
              <a:t>Light green: clubs and sports</a:t>
            </a:r>
          </a:p>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Wharton Urban Fiscal Policy, Introduction</a:t>
            </a:r>
            <a:endParaRPr lang="en-US" altLang="en-US" dirty="0">
              <a:latin typeface="Times New Roman" panose="02020603050405020304" pitchFamily="18" charset="0"/>
            </a:endParaRP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Copyright 2020, Fernando Ferreira</a:t>
            </a:r>
            <a:endParaRPr lang="en-US" altLang="en-US" dirty="0">
              <a:latin typeface="Times New Roman" panose="02020603050405020304" pitchFamily="18" charset="0"/>
            </a:endParaRP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7">
              <a:spcBef>
                <a:spcPct val="30000"/>
              </a:spcBef>
              <a:defRPr sz="1100">
                <a:solidFill>
                  <a:schemeClr val="tx1"/>
                </a:solidFill>
                <a:latin typeface="Times New Roman" panose="02020603050405020304" pitchFamily="18" charset="0"/>
              </a:defRPr>
            </a:lvl1pPr>
            <a:lvl2pPr marL="736807" indent="-283388" defTabSz="913137">
              <a:spcBef>
                <a:spcPct val="30000"/>
              </a:spcBef>
              <a:defRPr sz="1100">
                <a:solidFill>
                  <a:schemeClr val="tx1"/>
                </a:solidFill>
                <a:latin typeface="Times New Roman" panose="02020603050405020304" pitchFamily="18" charset="0"/>
              </a:defRPr>
            </a:lvl2pPr>
            <a:lvl3pPr marL="1133551" indent="-226711" defTabSz="913137">
              <a:spcBef>
                <a:spcPct val="30000"/>
              </a:spcBef>
              <a:defRPr sz="1100">
                <a:solidFill>
                  <a:schemeClr val="tx1"/>
                </a:solidFill>
                <a:latin typeface="Times New Roman" panose="02020603050405020304" pitchFamily="18" charset="0"/>
              </a:defRPr>
            </a:lvl3pPr>
            <a:lvl4pPr marL="1586971" indent="-226711" defTabSz="913137">
              <a:spcBef>
                <a:spcPct val="30000"/>
              </a:spcBef>
              <a:defRPr sz="1100">
                <a:solidFill>
                  <a:schemeClr val="tx1"/>
                </a:solidFill>
                <a:latin typeface="Times New Roman" panose="02020603050405020304" pitchFamily="18" charset="0"/>
              </a:defRPr>
            </a:lvl4pPr>
            <a:lvl5pPr marL="2040391" indent="-226711" defTabSz="913137">
              <a:spcBef>
                <a:spcPct val="30000"/>
              </a:spcBef>
              <a:defRPr sz="1100">
                <a:solidFill>
                  <a:schemeClr val="tx1"/>
                </a:solidFill>
                <a:latin typeface="Times New Roman" panose="02020603050405020304" pitchFamily="18" charset="0"/>
              </a:defRPr>
            </a:lvl5pPr>
            <a:lvl6pPr marL="2493812" indent="-226711" defTabSz="913137" eaLnBrk="0" fontAlgn="base" hangingPunct="0">
              <a:spcBef>
                <a:spcPct val="30000"/>
              </a:spcBef>
              <a:spcAft>
                <a:spcPct val="0"/>
              </a:spcAft>
              <a:defRPr sz="1100">
                <a:solidFill>
                  <a:schemeClr val="tx1"/>
                </a:solidFill>
                <a:latin typeface="Times New Roman" panose="02020603050405020304" pitchFamily="18" charset="0"/>
              </a:defRPr>
            </a:lvl6pPr>
            <a:lvl7pPr marL="2947231" indent="-226711" defTabSz="913137" eaLnBrk="0" fontAlgn="base" hangingPunct="0">
              <a:spcBef>
                <a:spcPct val="30000"/>
              </a:spcBef>
              <a:spcAft>
                <a:spcPct val="0"/>
              </a:spcAft>
              <a:defRPr sz="1100">
                <a:solidFill>
                  <a:schemeClr val="tx1"/>
                </a:solidFill>
                <a:latin typeface="Times New Roman" panose="02020603050405020304" pitchFamily="18" charset="0"/>
              </a:defRPr>
            </a:lvl7pPr>
            <a:lvl8pPr marL="3400652" indent="-226711" defTabSz="913137" eaLnBrk="0" fontAlgn="base" hangingPunct="0">
              <a:spcBef>
                <a:spcPct val="30000"/>
              </a:spcBef>
              <a:spcAft>
                <a:spcPct val="0"/>
              </a:spcAft>
              <a:defRPr sz="1100">
                <a:solidFill>
                  <a:schemeClr val="tx1"/>
                </a:solidFill>
                <a:latin typeface="Times New Roman" panose="02020603050405020304" pitchFamily="18" charset="0"/>
              </a:defRPr>
            </a:lvl8pPr>
            <a:lvl9pPr marL="3854072" indent="-226711" defTabSz="913137" eaLnBrk="0" fontAlgn="base" hangingPunct="0">
              <a:spcBef>
                <a:spcPct val="30000"/>
              </a:spcBef>
              <a:spcAft>
                <a:spcPct val="0"/>
              </a:spcAft>
              <a:defRPr sz="1100">
                <a:solidFill>
                  <a:schemeClr val="tx1"/>
                </a:solidFill>
                <a:latin typeface="Times New Roman" panose="02020603050405020304" pitchFamily="18" charset="0"/>
              </a:defRPr>
            </a:lvl9pPr>
          </a:lstStyle>
          <a:p>
            <a:pPr fontAlgn="base">
              <a:spcBef>
                <a:spcPct val="0"/>
              </a:spcBef>
              <a:spcAft>
                <a:spcPct val="0"/>
              </a:spcAft>
            </a:pPr>
            <a:fld id="{75226746-F6DE-4B1D-B9B9-526AD1473846}" type="slidenum">
              <a:rPr lang="en-US" altLang="en-US" sz="1200"/>
              <a:pPr fontAlgn="base">
                <a:spcBef>
                  <a:spcPct val="0"/>
                </a:spcBef>
                <a:spcAft>
                  <a:spcPct val="0"/>
                </a:spcAft>
              </a:pPr>
              <a:t>21</a:t>
            </a:fld>
            <a:endParaRPr lang="en-US" altLang="en-US" sz="1200" dirty="0"/>
          </a:p>
        </p:txBody>
      </p:sp>
    </p:spTree>
    <p:extLst>
      <p:ext uri="{BB962C8B-B14F-4D97-AF65-F5344CB8AC3E}">
        <p14:creationId xmlns:p14="http://schemas.microsoft.com/office/powerpoint/2010/main" val="3239021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22</a:t>
            </a:fld>
            <a:endParaRPr lang="en-US" altLang="en-US" dirty="0"/>
          </a:p>
        </p:txBody>
      </p:sp>
    </p:spTree>
    <p:extLst>
      <p:ext uri="{BB962C8B-B14F-4D97-AF65-F5344CB8AC3E}">
        <p14:creationId xmlns:p14="http://schemas.microsoft.com/office/powerpoint/2010/main" val="2300145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23</a:t>
            </a:fld>
            <a:endParaRPr lang="en-US" altLang="en-US" dirty="0"/>
          </a:p>
        </p:txBody>
      </p:sp>
    </p:spTree>
    <p:extLst>
      <p:ext uri="{BB962C8B-B14F-4D97-AF65-F5344CB8AC3E}">
        <p14:creationId xmlns:p14="http://schemas.microsoft.com/office/powerpoint/2010/main" val="297939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IPTU property tax dataset. ~3 million properties per year. </a:t>
            </a:r>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24</a:t>
            </a:fld>
            <a:endParaRPr lang="en-US" altLang="en-US" dirty="0"/>
          </a:p>
        </p:txBody>
      </p:sp>
    </p:spTree>
    <p:extLst>
      <p:ext uri="{BB962C8B-B14F-4D97-AF65-F5344CB8AC3E}">
        <p14:creationId xmlns:p14="http://schemas.microsoft.com/office/powerpoint/2010/main" val="2810795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11"/>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12"/>
          </p:nvPr>
        </p:nvSpPr>
        <p:spPr/>
        <p:txBody>
          <a:bodyPr/>
          <a:lstStyle/>
          <a:p>
            <a:pPr>
              <a:defRPr/>
            </a:pPr>
            <a:fld id="{E3E9D710-DB57-4FE7-B265-9654E9C8268C}" type="slidenum">
              <a:rPr lang="en-US" altLang="en-US" smtClean="0"/>
              <a:pPr>
                <a:defRPr/>
              </a:pPr>
              <a:t>25</a:t>
            </a:fld>
            <a:endParaRPr lang="en-US" altLang="en-US" dirty="0"/>
          </a:p>
        </p:txBody>
      </p:sp>
    </p:spTree>
    <p:extLst>
      <p:ext uri="{BB962C8B-B14F-4D97-AF65-F5344CB8AC3E}">
        <p14:creationId xmlns:p14="http://schemas.microsoft.com/office/powerpoint/2010/main" val="2501305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11"/>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12"/>
          </p:nvPr>
        </p:nvSpPr>
        <p:spPr/>
        <p:txBody>
          <a:bodyPr/>
          <a:lstStyle/>
          <a:p>
            <a:pPr>
              <a:defRPr/>
            </a:pPr>
            <a:fld id="{E3E9D710-DB57-4FE7-B265-9654E9C8268C}" type="slidenum">
              <a:rPr lang="en-US" altLang="en-US" smtClean="0"/>
              <a:pPr>
                <a:defRPr/>
              </a:pPr>
              <a:t>26</a:t>
            </a:fld>
            <a:endParaRPr lang="en-US" altLang="en-US" dirty="0"/>
          </a:p>
        </p:txBody>
      </p:sp>
    </p:spTree>
    <p:extLst>
      <p:ext uri="{BB962C8B-B14F-4D97-AF65-F5344CB8AC3E}">
        <p14:creationId xmlns:p14="http://schemas.microsoft.com/office/powerpoint/2010/main" val="1415963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will deal with economic spillovers on prices and quantities. This is just a test for short term permits.</a:t>
            </a:r>
          </a:p>
          <a:p>
            <a:r>
              <a:rPr lang="en-US" dirty="0"/>
              <a:t>Negative spillover on control blocks</a:t>
            </a:r>
          </a:p>
          <a:p>
            <a:pPr lvl="1"/>
            <a:r>
              <a:rPr lang="en-US" dirty="0"/>
              <a:t>Substitution of projects from nearby control to treatment blocks</a:t>
            </a:r>
          </a:p>
          <a:p>
            <a:pPr lvl="1"/>
            <a:r>
              <a:rPr lang="en-US" dirty="0"/>
              <a:t>Leads to over-estimate effect of BAR on construction</a:t>
            </a:r>
          </a:p>
          <a:p>
            <a:r>
              <a:rPr lang="en-US" dirty="0"/>
              <a:t>Positive spillover on control blocks</a:t>
            </a:r>
          </a:p>
          <a:p>
            <a:pPr lvl="1"/>
            <a:r>
              <a:rPr lang="en-US" dirty="0"/>
              <a:t>Nearby treatment blocks makes control blocks more attractive</a:t>
            </a:r>
          </a:p>
          <a:p>
            <a:r>
              <a:rPr lang="en-US" dirty="0"/>
              <a:t>Positive spillovers from treatment to treatment blocks</a:t>
            </a:r>
          </a:p>
          <a:p>
            <a:pPr lvl="1"/>
            <a:r>
              <a:rPr lang="en-US" dirty="0"/>
              <a:t>Part of treatment/control difference comes from agglomeration effect w/in treatment group</a:t>
            </a:r>
          </a:p>
          <a:p>
            <a:r>
              <a:rPr lang="en-US" dirty="0"/>
              <a:t>Permits are proxies for “anticipation of spillover effects”</a:t>
            </a:r>
          </a:p>
          <a:p>
            <a:pPr lvl="1"/>
            <a:r>
              <a:rPr lang="en-US" dirty="0"/>
              <a:t>Likely a diluted measure of agglomeration benefits</a:t>
            </a:r>
          </a:p>
          <a:p>
            <a:endParaRPr lang="en-US" dirty="0"/>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28</a:t>
            </a:fld>
            <a:endParaRPr lang="en-US" altLang="en-US" dirty="0"/>
          </a:p>
        </p:txBody>
      </p:sp>
    </p:spTree>
    <p:extLst>
      <p:ext uri="{BB962C8B-B14F-4D97-AF65-F5344CB8AC3E}">
        <p14:creationId xmlns:p14="http://schemas.microsoft.com/office/powerpoint/2010/main" val="1782685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29</a:t>
            </a:fld>
            <a:endParaRPr lang="en-US" altLang="en-US" dirty="0"/>
          </a:p>
        </p:txBody>
      </p:sp>
    </p:spTree>
    <p:extLst>
      <p:ext uri="{BB962C8B-B14F-4D97-AF65-F5344CB8AC3E}">
        <p14:creationId xmlns:p14="http://schemas.microsoft.com/office/powerpoint/2010/main" val="3203196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30</a:t>
            </a:fld>
            <a:endParaRPr lang="en-US" altLang="en-US" dirty="0"/>
          </a:p>
        </p:txBody>
      </p:sp>
    </p:spTree>
    <p:extLst>
      <p:ext uri="{BB962C8B-B14F-4D97-AF65-F5344CB8AC3E}">
        <p14:creationId xmlns:p14="http://schemas.microsoft.com/office/powerpoint/2010/main" val="407187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dirty="0">
                <a:latin typeface="Times New Roman" panose="02020603050405020304" pitchFamily="18" charset="0"/>
              </a:rPr>
              <a:t>Wharton Urban Fiscal Policy, Introduction</a:t>
            </a: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dirty="0">
                <a:latin typeface="Times New Roman" panose="02020603050405020304" pitchFamily="18" charset="0"/>
              </a:rPr>
              <a:t>Copyright 2020, Fernando Ferreira</a:t>
            </a: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7">
              <a:spcBef>
                <a:spcPct val="30000"/>
              </a:spcBef>
              <a:defRPr sz="1100">
                <a:solidFill>
                  <a:schemeClr val="tx1"/>
                </a:solidFill>
                <a:latin typeface="Times New Roman" panose="02020603050405020304" pitchFamily="18" charset="0"/>
              </a:defRPr>
            </a:lvl1pPr>
            <a:lvl2pPr marL="736807" indent="-283388" defTabSz="913137">
              <a:spcBef>
                <a:spcPct val="30000"/>
              </a:spcBef>
              <a:defRPr sz="1100">
                <a:solidFill>
                  <a:schemeClr val="tx1"/>
                </a:solidFill>
                <a:latin typeface="Times New Roman" panose="02020603050405020304" pitchFamily="18" charset="0"/>
              </a:defRPr>
            </a:lvl2pPr>
            <a:lvl3pPr marL="1133551" indent="-226711" defTabSz="913137">
              <a:spcBef>
                <a:spcPct val="30000"/>
              </a:spcBef>
              <a:defRPr sz="1100">
                <a:solidFill>
                  <a:schemeClr val="tx1"/>
                </a:solidFill>
                <a:latin typeface="Times New Roman" panose="02020603050405020304" pitchFamily="18" charset="0"/>
              </a:defRPr>
            </a:lvl3pPr>
            <a:lvl4pPr marL="1586971" indent="-226711" defTabSz="913137">
              <a:spcBef>
                <a:spcPct val="30000"/>
              </a:spcBef>
              <a:defRPr sz="1100">
                <a:solidFill>
                  <a:schemeClr val="tx1"/>
                </a:solidFill>
                <a:latin typeface="Times New Roman" panose="02020603050405020304" pitchFamily="18" charset="0"/>
              </a:defRPr>
            </a:lvl4pPr>
            <a:lvl5pPr marL="2040391" indent="-226711" defTabSz="913137">
              <a:spcBef>
                <a:spcPct val="30000"/>
              </a:spcBef>
              <a:defRPr sz="1100">
                <a:solidFill>
                  <a:schemeClr val="tx1"/>
                </a:solidFill>
                <a:latin typeface="Times New Roman" panose="02020603050405020304" pitchFamily="18" charset="0"/>
              </a:defRPr>
            </a:lvl5pPr>
            <a:lvl6pPr marL="2493812" indent="-226711" defTabSz="913137" eaLnBrk="0" fontAlgn="base" hangingPunct="0">
              <a:spcBef>
                <a:spcPct val="30000"/>
              </a:spcBef>
              <a:spcAft>
                <a:spcPct val="0"/>
              </a:spcAft>
              <a:defRPr sz="1100">
                <a:solidFill>
                  <a:schemeClr val="tx1"/>
                </a:solidFill>
                <a:latin typeface="Times New Roman" panose="02020603050405020304" pitchFamily="18" charset="0"/>
              </a:defRPr>
            </a:lvl6pPr>
            <a:lvl7pPr marL="2947231" indent="-226711" defTabSz="913137" eaLnBrk="0" fontAlgn="base" hangingPunct="0">
              <a:spcBef>
                <a:spcPct val="30000"/>
              </a:spcBef>
              <a:spcAft>
                <a:spcPct val="0"/>
              </a:spcAft>
              <a:defRPr sz="1100">
                <a:solidFill>
                  <a:schemeClr val="tx1"/>
                </a:solidFill>
                <a:latin typeface="Times New Roman" panose="02020603050405020304" pitchFamily="18" charset="0"/>
              </a:defRPr>
            </a:lvl7pPr>
            <a:lvl8pPr marL="3400652" indent="-226711" defTabSz="913137" eaLnBrk="0" fontAlgn="base" hangingPunct="0">
              <a:spcBef>
                <a:spcPct val="30000"/>
              </a:spcBef>
              <a:spcAft>
                <a:spcPct val="0"/>
              </a:spcAft>
              <a:defRPr sz="1100">
                <a:solidFill>
                  <a:schemeClr val="tx1"/>
                </a:solidFill>
                <a:latin typeface="Times New Roman" panose="02020603050405020304" pitchFamily="18" charset="0"/>
              </a:defRPr>
            </a:lvl8pPr>
            <a:lvl9pPr marL="3854072" indent="-226711" defTabSz="913137" eaLnBrk="0" fontAlgn="base" hangingPunct="0">
              <a:spcBef>
                <a:spcPct val="30000"/>
              </a:spcBef>
              <a:spcAft>
                <a:spcPct val="0"/>
              </a:spcAft>
              <a:defRPr sz="1100">
                <a:solidFill>
                  <a:schemeClr val="tx1"/>
                </a:solidFill>
                <a:latin typeface="Times New Roman" panose="02020603050405020304" pitchFamily="18" charset="0"/>
              </a:defRPr>
            </a:lvl9pPr>
          </a:lstStyle>
          <a:p>
            <a:pPr fontAlgn="base">
              <a:spcBef>
                <a:spcPct val="0"/>
              </a:spcBef>
              <a:spcAft>
                <a:spcPct val="0"/>
              </a:spcAft>
            </a:pPr>
            <a:fld id="{75226746-F6DE-4B1D-B9B9-526AD1473846}" type="slidenum">
              <a:rPr lang="en-US" altLang="en-US" sz="1200"/>
              <a:pPr fontAlgn="base">
                <a:spcBef>
                  <a:spcPct val="0"/>
                </a:spcBef>
                <a:spcAft>
                  <a:spcPct val="0"/>
                </a:spcAft>
              </a:pPr>
              <a:t>3</a:t>
            </a:fld>
            <a:endParaRPr lang="en-US" altLang="en-US" sz="1200" dirty="0"/>
          </a:p>
        </p:txBody>
      </p:sp>
    </p:spTree>
    <p:extLst>
      <p:ext uri="{BB962C8B-B14F-4D97-AF65-F5344CB8AC3E}">
        <p14:creationId xmlns:p14="http://schemas.microsoft.com/office/powerpoint/2010/main" val="3087694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31</a:t>
            </a:fld>
            <a:endParaRPr lang="en-US" altLang="en-US" dirty="0"/>
          </a:p>
        </p:txBody>
      </p:sp>
    </p:spTree>
    <p:extLst>
      <p:ext uri="{BB962C8B-B14F-4D97-AF65-F5344CB8AC3E}">
        <p14:creationId xmlns:p14="http://schemas.microsoft.com/office/powerpoint/2010/main" val="2578840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32</a:t>
            </a:fld>
            <a:endParaRPr lang="en-US" altLang="en-US" dirty="0"/>
          </a:p>
        </p:txBody>
      </p:sp>
    </p:spTree>
    <p:extLst>
      <p:ext uri="{BB962C8B-B14F-4D97-AF65-F5344CB8AC3E}">
        <p14:creationId xmlns:p14="http://schemas.microsoft.com/office/powerpoint/2010/main" val="2283976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33</a:t>
            </a:fld>
            <a:endParaRPr lang="en-US" altLang="en-US" dirty="0"/>
          </a:p>
        </p:txBody>
      </p:sp>
    </p:spTree>
    <p:extLst>
      <p:ext uri="{BB962C8B-B14F-4D97-AF65-F5344CB8AC3E}">
        <p14:creationId xmlns:p14="http://schemas.microsoft.com/office/powerpoint/2010/main" val="436416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Survey:</a:t>
            </a:r>
            <a:r>
              <a:rPr lang="en-US" sz="1200" baseline="0" dirty="0"/>
              <a:t> </a:t>
            </a:r>
            <a:r>
              <a:rPr lang="en-US" sz="1200" baseline="0" dirty="0" err="1"/>
              <a:t>Pesquisa</a:t>
            </a:r>
            <a:r>
              <a:rPr lang="en-US" sz="1200" baseline="0" dirty="0"/>
              <a:t> de </a:t>
            </a:r>
            <a:r>
              <a:rPr lang="en-US" sz="1200" baseline="0" dirty="0" err="1"/>
              <a:t>Origem</a:t>
            </a:r>
            <a:r>
              <a:rPr lang="en-US" sz="1200" baseline="0" dirty="0"/>
              <a:t> e </a:t>
            </a:r>
            <a:r>
              <a:rPr lang="en-US" sz="1200" baseline="0" dirty="0" err="1"/>
              <a:t>Destino</a:t>
            </a:r>
            <a:r>
              <a:rPr lang="en-US" sz="1200" baseline="0" dirty="0"/>
              <a:t> 2017.</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Price data: from </a:t>
            </a:r>
            <a:r>
              <a:rPr lang="en-US" sz="1200" dirty="0" err="1"/>
              <a:t>Properati</a:t>
            </a:r>
            <a:r>
              <a:rPr lang="en-US" sz="1200" dirty="0"/>
              <a:t> website (eventually sold and renamed to </a:t>
            </a:r>
            <a:r>
              <a:rPr lang="en-US" sz="1200" dirty="0" err="1"/>
              <a:t>Casafy</a:t>
            </a:r>
            <a:r>
              <a:rPr lang="en-US" sz="120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IVs: Pavement, age of buildings, slope, share favelas, business activity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RCMA: Residential commuter market access measures the extent to which neighborhood is located near high-paying jobs, using travel times from a zone commuting matrix. Similar to what Tsivanidis (2018) used in his 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Travel time: estimated from the survey data as a nonlinear function of distance </a:t>
            </a:r>
            <a:r>
              <a:rPr lang="en-US" sz="1200" kern="1200" dirty="0" err="1">
                <a:solidFill>
                  <a:schemeClr val="tx1"/>
                </a:solidFill>
                <a:effectLst/>
                <a:latin typeface="Times New Roman" pitchFamily="18" charset="0"/>
                <a:ea typeface="+mn-ea"/>
                <a:cs typeface="+mn-cs"/>
              </a:rPr>
              <a:t>btwn</a:t>
            </a:r>
            <a:r>
              <a:rPr lang="en-US" sz="1200" kern="1200" dirty="0">
                <a:solidFill>
                  <a:schemeClr val="tx1"/>
                </a:solidFill>
                <a:effectLst/>
                <a:latin typeface="Times New Roman" pitchFamily="18" charset="0"/>
                <a:ea typeface="+mn-ea"/>
                <a:cs typeface="+mn-cs"/>
              </a:rPr>
              <a:t> home and work commuting zones + population in home zone to capture congestion effects. </a:t>
            </a: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Wharton Urban Fiscal Policy, Introduction</a:t>
            </a:r>
            <a:endParaRPr lang="en-US" altLang="en-US" dirty="0">
              <a:latin typeface="Times New Roman" panose="02020603050405020304" pitchFamily="18" charset="0"/>
            </a:endParaRP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Copyright 2020, Fernando Ferreira</a:t>
            </a:r>
            <a:endParaRPr lang="en-US" altLang="en-US" dirty="0">
              <a:latin typeface="Times New Roman" panose="02020603050405020304" pitchFamily="18" charset="0"/>
            </a:endParaRP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7">
              <a:spcBef>
                <a:spcPct val="30000"/>
              </a:spcBef>
              <a:defRPr sz="1100">
                <a:solidFill>
                  <a:schemeClr val="tx1"/>
                </a:solidFill>
                <a:latin typeface="Times New Roman" panose="02020603050405020304" pitchFamily="18" charset="0"/>
              </a:defRPr>
            </a:lvl1pPr>
            <a:lvl2pPr marL="736807" indent="-283388" defTabSz="913137">
              <a:spcBef>
                <a:spcPct val="30000"/>
              </a:spcBef>
              <a:defRPr sz="1100">
                <a:solidFill>
                  <a:schemeClr val="tx1"/>
                </a:solidFill>
                <a:latin typeface="Times New Roman" panose="02020603050405020304" pitchFamily="18" charset="0"/>
              </a:defRPr>
            </a:lvl2pPr>
            <a:lvl3pPr marL="1133551" indent="-226711" defTabSz="913137">
              <a:spcBef>
                <a:spcPct val="30000"/>
              </a:spcBef>
              <a:defRPr sz="1100">
                <a:solidFill>
                  <a:schemeClr val="tx1"/>
                </a:solidFill>
                <a:latin typeface="Times New Roman" panose="02020603050405020304" pitchFamily="18" charset="0"/>
              </a:defRPr>
            </a:lvl3pPr>
            <a:lvl4pPr marL="1586971" indent="-226711" defTabSz="913137">
              <a:spcBef>
                <a:spcPct val="30000"/>
              </a:spcBef>
              <a:defRPr sz="1100">
                <a:solidFill>
                  <a:schemeClr val="tx1"/>
                </a:solidFill>
                <a:latin typeface="Times New Roman" panose="02020603050405020304" pitchFamily="18" charset="0"/>
              </a:defRPr>
            </a:lvl4pPr>
            <a:lvl5pPr marL="2040391" indent="-226711" defTabSz="913137">
              <a:spcBef>
                <a:spcPct val="30000"/>
              </a:spcBef>
              <a:defRPr sz="1100">
                <a:solidFill>
                  <a:schemeClr val="tx1"/>
                </a:solidFill>
                <a:latin typeface="Times New Roman" panose="02020603050405020304" pitchFamily="18" charset="0"/>
              </a:defRPr>
            </a:lvl5pPr>
            <a:lvl6pPr marL="2493812" indent="-226711" defTabSz="913137" eaLnBrk="0" fontAlgn="base" hangingPunct="0">
              <a:spcBef>
                <a:spcPct val="30000"/>
              </a:spcBef>
              <a:spcAft>
                <a:spcPct val="0"/>
              </a:spcAft>
              <a:defRPr sz="1100">
                <a:solidFill>
                  <a:schemeClr val="tx1"/>
                </a:solidFill>
                <a:latin typeface="Times New Roman" panose="02020603050405020304" pitchFamily="18" charset="0"/>
              </a:defRPr>
            </a:lvl6pPr>
            <a:lvl7pPr marL="2947231" indent="-226711" defTabSz="913137" eaLnBrk="0" fontAlgn="base" hangingPunct="0">
              <a:spcBef>
                <a:spcPct val="30000"/>
              </a:spcBef>
              <a:spcAft>
                <a:spcPct val="0"/>
              </a:spcAft>
              <a:defRPr sz="1100">
                <a:solidFill>
                  <a:schemeClr val="tx1"/>
                </a:solidFill>
                <a:latin typeface="Times New Roman" panose="02020603050405020304" pitchFamily="18" charset="0"/>
              </a:defRPr>
            </a:lvl7pPr>
            <a:lvl8pPr marL="3400652" indent="-226711" defTabSz="913137" eaLnBrk="0" fontAlgn="base" hangingPunct="0">
              <a:spcBef>
                <a:spcPct val="30000"/>
              </a:spcBef>
              <a:spcAft>
                <a:spcPct val="0"/>
              </a:spcAft>
              <a:defRPr sz="1100">
                <a:solidFill>
                  <a:schemeClr val="tx1"/>
                </a:solidFill>
                <a:latin typeface="Times New Roman" panose="02020603050405020304" pitchFamily="18" charset="0"/>
              </a:defRPr>
            </a:lvl8pPr>
            <a:lvl9pPr marL="3854072" indent="-226711" defTabSz="913137" eaLnBrk="0" fontAlgn="base" hangingPunct="0">
              <a:spcBef>
                <a:spcPct val="30000"/>
              </a:spcBef>
              <a:spcAft>
                <a:spcPct val="0"/>
              </a:spcAft>
              <a:defRPr sz="1100">
                <a:solidFill>
                  <a:schemeClr val="tx1"/>
                </a:solidFill>
                <a:latin typeface="Times New Roman" panose="02020603050405020304" pitchFamily="18" charset="0"/>
              </a:defRPr>
            </a:lvl9pPr>
          </a:lstStyle>
          <a:p>
            <a:pPr fontAlgn="base">
              <a:spcBef>
                <a:spcPct val="0"/>
              </a:spcBef>
              <a:spcAft>
                <a:spcPct val="0"/>
              </a:spcAft>
            </a:pPr>
            <a:fld id="{75226746-F6DE-4B1D-B9B9-526AD1473846}" type="slidenum">
              <a:rPr lang="en-US" altLang="en-US" sz="1200"/>
              <a:pPr fontAlgn="base">
                <a:spcBef>
                  <a:spcPct val="0"/>
                </a:spcBef>
                <a:spcAft>
                  <a:spcPct val="0"/>
                </a:spcAft>
              </a:pPr>
              <a:t>34</a:t>
            </a:fld>
            <a:endParaRPr lang="en-US" altLang="en-US" sz="1200" dirty="0"/>
          </a:p>
        </p:txBody>
      </p:sp>
    </p:spTree>
    <p:extLst>
      <p:ext uri="{BB962C8B-B14F-4D97-AF65-F5344CB8AC3E}">
        <p14:creationId xmlns:p14="http://schemas.microsoft.com/office/powerpoint/2010/main" val="263166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a:t>Prices are endogenous to S-D equilibrium and possibly measured with error, so we need an IV for price. </a:t>
                </a:r>
              </a:p>
              <a:p>
                <a:endParaRPr lang="en-US" baseline="0" dirty="0"/>
              </a:p>
              <a:p>
                <a:r>
                  <a:rPr lang="en-US" baseline="0" dirty="0"/>
                  <a:t>Price IV is a shift-share which interacts changes in aggregate labor demand with local labor market shares. Positive local labor demand shock </a:t>
                </a:r>
                <a:r>
                  <a:rPr lang="en-US" baseline="0" dirty="0">
                    <a:sym typeface="Wingdings" panose="05000000000000000000" pitchFamily="2" charset="2"/>
                  </a:rPr>
                  <a:t> increase demand for local housing  increase price, but shouldn’t impact developer costs or zoning constraints. Shift demand curve without moving supply. </a:t>
                </a:r>
                <a:endParaRPr lang="en-US" baseline="0" dirty="0"/>
              </a:p>
              <a:p>
                <a:endParaRPr lang="en-US" baseline="0" dirty="0"/>
              </a:p>
              <a:p>
                <a:r>
                  <a:rPr lang="en-US" baseline="0" dirty="0"/>
                  <a:t>X includes </a:t>
                </a:r>
                <a:r>
                  <a:rPr lang="en-US" sz="1200" b="0" i="0" u="none" strike="noStrike" kern="1200" baseline="0" dirty="0">
                    <a:solidFill>
                      <a:schemeClr val="tx1"/>
                    </a:solidFill>
                    <a:latin typeface="Times New Roman" pitchFamily="18" charset="0"/>
                    <a:ea typeface="+mn-ea"/>
                    <a:cs typeface="+mn-cs"/>
                  </a:rPr>
                  <a:t>construction density in j, the average building age, the average</a:t>
                </a:r>
              </a:p>
              <a:p>
                <a:r>
                  <a:rPr lang="en-US" sz="1200" b="0" i="0" u="none" strike="noStrike" kern="1200" baseline="0" dirty="0">
                    <a:solidFill>
                      <a:schemeClr val="tx1"/>
                    </a:solidFill>
                    <a:latin typeface="Times New Roman" pitchFamily="18" charset="0"/>
                    <a:ea typeface="+mn-ea"/>
                    <a:cs typeface="+mn-cs"/>
                  </a:rPr>
                  <a:t>number of units per building, and the average value of the pre-2016 zoning parameters and the 2016 non-BAR zoning parameters, across all blocks in j.</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Estimation of exponential model with IVs done with GMM. </a:t>
                </a:r>
              </a:p>
            </p:txBody>
          </p:sp>
        </mc:Choice>
        <mc:Fallback xmlns="">
          <p:sp>
            <p:nvSpPr>
              <p:cNvPr id="3" name="Notes Placeholder 2"/>
              <p:cNvSpPr>
                <a:spLocks noGrp="1"/>
              </p:cNvSpPr>
              <p:nvPr>
                <p:ph type="body" idx="1"/>
              </p:nvPr>
            </p:nvSpPr>
            <p:spPr/>
            <p:txBody>
              <a:bodyPr/>
              <a:lstStyle/>
              <a:p>
                <a:r>
                  <a:rPr lang="en-US" dirty="0" smtClean="0"/>
                  <a:t>Do we need notation E[s,] or just include s?</a:t>
                </a:r>
              </a:p>
              <a:p>
                <a:r>
                  <a:rPr lang="en-US" dirty="0" smtClean="0"/>
                  <a:t>Why notation </a:t>
                </a:r>
                <a:r>
                  <a:rPr lang="en-US" sz="1200" b="0" i="0" smtClean="0">
                    <a:latin typeface="Cambria Math" panose="02040503050406030204" pitchFamily="18" charset="0"/>
                  </a:rPr>
                  <a:t>𝑋</a:t>
                </a:r>
                <a:r>
                  <a:rPr lang="el-GR" sz="1200" b="0" i="0" smtClean="0">
                    <a:latin typeface="Cambria Math" panose="02040503050406030204" pitchFamily="18" charset="0"/>
                  </a:rPr>
                  <a:t>_</a:t>
                </a:r>
                <a:r>
                  <a:rPr lang="en-US" sz="1200" b="0" i="0" smtClean="0">
                    <a:latin typeface="Cambria Math" panose="02040503050406030204" pitchFamily="18" charset="0"/>
                  </a:rPr>
                  <a:t>𝑗^𝑠</a:t>
                </a:r>
                <a:r>
                  <a:rPr lang="en-US" dirty="0" smtClean="0"/>
                  <a:t>? Should</a:t>
                </a:r>
                <a:r>
                  <a:rPr lang="en-US" baseline="0" dirty="0" smtClean="0"/>
                  <a:t> we change s superscript to avoid confusion with permits?</a:t>
                </a:r>
              </a:p>
              <a:p>
                <a:r>
                  <a:rPr lang="en-US" baseline="0" dirty="0" smtClean="0"/>
                  <a:t>What is the logic of the price instrument? 1) measurement errors in listing price? 2) Does not affect unobserved determinants of permits (shouldn’t RD take care of that)? 3) Land prices as opposed to market values – not sure if this last item makes sense. Land values should impact costs while market values should impact revenues.</a:t>
                </a:r>
              </a:p>
              <a:p>
                <a:endParaRPr lang="en-US" baseline="0" dirty="0" smtClean="0"/>
              </a:p>
              <a:p>
                <a:r>
                  <a:rPr lang="en-US" baseline="0" dirty="0" smtClean="0"/>
                  <a:t>X includes </a:t>
                </a:r>
                <a:r>
                  <a:rPr lang="en-US" sz="1200" b="0" i="0" u="none" strike="noStrike" kern="1200" baseline="0" dirty="0" smtClean="0">
                    <a:solidFill>
                      <a:schemeClr val="tx1"/>
                    </a:solidFill>
                    <a:latin typeface="Times New Roman" pitchFamily="18" charset="0"/>
                    <a:ea typeface="+mn-ea"/>
                    <a:cs typeface="+mn-cs"/>
                  </a:rPr>
                  <a:t>construction density in j, the average building age, the average</a:t>
                </a:r>
              </a:p>
              <a:p>
                <a:r>
                  <a:rPr lang="en-US" sz="1200" b="0" i="0" u="none" strike="noStrike" kern="1200" baseline="0" dirty="0" smtClean="0">
                    <a:solidFill>
                      <a:schemeClr val="tx1"/>
                    </a:solidFill>
                    <a:latin typeface="Times New Roman" pitchFamily="18" charset="0"/>
                    <a:ea typeface="+mn-ea"/>
                    <a:cs typeface="+mn-cs"/>
                  </a:rPr>
                  <a:t>number of units per building, and the average value of the pre-2016 zoning parameters and</a:t>
                </a:r>
              </a:p>
              <a:p>
                <a:r>
                  <a:rPr lang="en-US" sz="1200" b="0" i="0" u="none" strike="noStrike" kern="1200" baseline="0" dirty="0" smtClean="0">
                    <a:solidFill>
                      <a:schemeClr val="tx1"/>
                    </a:solidFill>
                    <a:latin typeface="Times New Roman" pitchFamily="18" charset="0"/>
                    <a:ea typeface="+mn-ea"/>
                    <a:cs typeface="+mn-cs"/>
                  </a:rPr>
                  <a:t>the 2016 non-BAR zoning parameters, across all blocks in j.</a:t>
                </a:r>
                <a:endParaRPr lang="en-US" dirty="0"/>
              </a:p>
            </p:txBody>
          </p:sp>
        </mc:Fallback>
      </mc:AlternateContent>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35</a:t>
            </a:fld>
            <a:endParaRPr lang="en-US" altLang="en-US" dirty="0"/>
          </a:p>
        </p:txBody>
      </p:sp>
    </p:spTree>
    <p:extLst>
      <p:ext uri="{BB962C8B-B14F-4D97-AF65-F5344CB8AC3E}">
        <p14:creationId xmlns:p14="http://schemas.microsoft.com/office/powerpoint/2010/main" val="2980058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39</a:t>
            </a:fld>
            <a:endParaRPr lang="en-US" altLang="en-US" dirty="0"/>
          </a:p>
        </p:txBody>
      </p:sp>
    </p:spTree>
    <p:extLst>
      <p:ext uri="{BB962C8B-B14F-4D97-AF65-F5344CB8AC3E}">
        <p14:creationId xmlns:p14="http://schemas.microsoft.com/office/powerpoint/2010/main" val="3153549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40</a:t>
            </a:fld>
            <a:endParaRPr lang="en-US" altLang="en-US" dirty="0"/>
          </a:p>
        </p:txBody>
      </p:sp>
    </p:spTree>
    <p:extLst>
      <p:ext uri="{BB962C8B-B14F-4D97-AF65-F5344CB8AC3E}">
        <p14:creationId xmlns:p14="http://schemas.microsoft.com/office/powerpoint/2010/main" val="241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Computable ~ living space (not including elevators, hallways, etc.)</a:t>
            </a:r>
          </a:p>
          <a:p>
            <a:r>
              <a:rPr lang="en-US" dirty="0"/>
              <a:t>Developers can build more floors and units for a given parcel when BAR is higher.</a:t>
            </a:r>
          </a:p>
          <a:p>
            <a:endParaRPr lang="en-US" sz="1200" kern="1200" dirty="0">
              <a:solidFill>
                <a:schemeClr val="tx1"/>
              </a:solidFill>
              <a:effectLst/>
              <a:latin typeface="Times New Roman" pitchFamily="18" charset="0"/>
              <a:ea typeface="+mn-ea"/>
              <a:cs typeface="+mn-cs"/>
            </a:endParaRP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Wharton Urban Fiscal Policy, Introduction</a:t>
            </a:r>
            <a:endParaRPr lang="en-US" altLang="en-US" dirty="0">
              <a:latin typeface="Times New Roman" panose="02020603050405020304" pitchFamily="18" charset="0"/>
            </a:endParaRP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12">
              <a:defRPr>
                <a:solidFill>
                  <a:schemeClr val="tx1"/>
                </a:solidFill>
                <a:latin typeface="Gill Sans MT" panose="020B0502020104020203" pitchFamily="34" charset="0"/>
              </a:defRPr>
            </a:lvl1pPr>
            <a:lvl2pPr marL="736807" indent="-283388" defTabSz="914712">
              <a:defRPr>
                <a:solidFill>
                  <a:schemeClr val="tx1"/>
                </a:solidFill>
                <a:latin typeface="Gill Sans MT" panose="020B0502020104020203" pitchFamily="34" charset="0"/>
              </a:defRPr>
            </a:lvl2pPr>
            <a:lvl3pPr marL="1133551" indent="-226711" defTabSz="914712">
              <a:defRPr>
                <a:solidFill>
                  <a:schemeClr val="tx1"/>
                </a:solidFill>
                <a:latin typeface="Gill Sans MT" panose="020B0502020104020203" pitchFamily="34" charset="0"/>
              </a:defRPr>
            </a:lvl3pPr>
            <a:lvl4pPr marL="1586971" indent="-226711" defTabSz="914712">
              <a:defRPr>
                <a:solidFill>
                  <a:schemeClr val="tx1"/>
                </a:solidFill>
                <a:latin typeface="Gill Sans MT" panose="020B0502020104020203" pitchFamily="34" charset="0"/>
              </a:defRPr>
            </a:lvl4pPr>
            <a:lvl5pPr marL="2040391" indent="-226711" defTabSz="914712">
              <a:defRPr>
                <a:solidFill>
                  <a:schemeClr val="tx1"/>
                </a:solidFill>
                <a:latin typeface="Gill Sans MT" panose="020B0502020104020203" pitchFamily="34" charset="0"/>
              </a:defRPr>
            </a:lvl5pPr>
            <a:lvl6pPr marL="2493812" indent="-226711" defTabSz="914712" eaLnBrk="0" fontAlgn="base" hangingPunct="0">
              <a:spcBef>
                <a:spcPct val="0"/>
              </a:spcBef>
              <a:spcAft>
                <a:spcPct val="0"/>
              </a:spcAft>
              <a:defRPr>
                <a:solidFill>
                  <a:schemeClr val="tx1"/>
                </a:solidFill>
                <a:latin typeface="Gill Sans MT" panose="020B0502020104020203" pitchFamily="34" charset="0"/>
              </a:defRPr>
            </a:lvl6pPr>
            <a:lvl7pPr marL="2947231" indent="-226711" defTabSz="914712" eaLnBrk="0" fontAlgn="base" hangingPunct="0">
              <a:spcBef>
                <a:spcPct val="0"/>
              </a:spcBef>
              <a:spcAft>
                <a:spcPct val="0"/>
              </a:spcAft>
              <a:defRPr>
                <a:solidFill>
                  <a:schemeClr val="tx1"/>
                </a:solidFill>
                <a:latin typeface="Gill Sans MT" panose="020B0502020104020203" pitchFamily="34" charset="0"/>
              </a:defRPr>
            </a:lvl7pPr>
            <a:lvl8pPr marL="3400652" indent="-226711" defTabSz="914712" eaLnBrk="0" fontAlgn="base" hangingPunct="0">
              <a:spcBef>
                <a:spcPct val="0"/>
              </a:spcBef>
              <a:spcAft>
                <a:spcPct val="0"/>
              </a:spcAft>
              <a:defRPr>
                <a:solidFill>
                  <a:schemeClr val="tx1"/>
                </a:solidFill>
                <a:latin typeface="Gill Sans MT" panose="020B0502020104020203" pitchFamily="34" charset="0"/>
              </a:defRPr>
            </a:lvl8pPr>
            <a:lvl9pPr marL="3854072" indent="-226711" defTabSz="91471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Times New Roman" panose="02020603050405020304" pitchFamily="18" charset="0"/>
              </a:rPr>
              <a:t>Copyright 2020, Fernando Ferreira</a:t>
            </a:r>
            <a:endParaRPr lang="en-US" altLang="en-US" dirty="0">
              <a:latin typeface="Times New Roman" panose="02020603050405020304" pitchFamily="18" charset="0"/>
            </a:endParaRP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7">
              <a:spcBef>
                <a:spcPct val="30000"/>
              </a:spcBef>
              <a:defRPr sz="1100">
                <a:solidFill>
                  <a:schemeClr val="tx1"/>
                </a:solidFill>
                <a:latin typeface="Times New Roman" panose="02020603050405020304" pitchFamily="18" charset="0"/>
              </a:defRPr>
            </a:lvl1pPr>
            <a:lvl2pPr marL="736807" indent="-283388" defTabSz="913137">
              <a:spcBef>
                <a:spcPct val="30000"/>
              </a:spcBef>
              <a:defRPr sz="1100">
                <a:solidFill>
                  <a:schemeClr val="tx1"/>
                </a:solidFill>
                <a:latin typeface="Times New Roman" panose="02020603050405020304" pitchFamily="18" charset="0"/>
              </a:defRPr>
            </a:lvl2pPr>
            <a:lvl3pPr marL="1133551" indent="-226711" defTabSz="913137">
              <a:spcBef>
                <a:spcPct val="30000"/>
              </a:spcBef>
              <a:defRPr sz="1100">
                <a:solidFill>
                  <a:schemeClr val="tx1"/>
                </a:solidFill>
                <a:latin typeface="Times New Roman" panose="02020603050405020304" pitchFamily="18" charset="0"/>
              </a:defRPr>
            </a:lvl3pPr>
            <a:lvl4pPr marL="1586971" indent="-226711" defTabSz="913137">
              <a:spcBef>
                <a:spcPct val="30000"/>
              </a:spcBef>
              <a:defRPr sz="1100">
                <a:solidFill>
                  <a:schemeClr val="tx1"/>
                </a:solidFill>
                <a:latin typeface="Times New Roman" panose="02020603050405020304" pitchFamily="18" charset="0"/>
              </a:defRPr>
            </a:lvl4pPr>
            <a:lvl5pPr marL="2040391" indent="-226711" defTabSz="913137">
              <a:spcBef>
                <a:spcPct val="30000"/>
              </a:spcBef>
              <a:defRPr sz="1100">
                <a:solidFill>
                  <a:schemeClr val="tx1"/>
                </a:solidFill>
                <a:latin typeface="Times New Roman" panose="02020603050405020304" pitchFamily="18" charset="0"/>
              </a:defRPr>
            </a:lvl5pPr>
            <a:lvl6pPr marL="2493812" indent="-226711" defTabSz="913137" eaLnBrk="0" fontAlgn="base" hangingPunct="0">
              <a:spcBef>
                <a:spcPct val="30000"/>
              </a:spcBef>
              <a:spcAft>
                <a:spcPct val="0"/>
              </a:spcAft>
              <a:defRPr sz="1100">
                <a:solidFill>
                  <a:schemeClr val="tx1"/>
                </a:solidFill>
                <a:latin typeface="Times New Roman" panose="02020603050405020304" pitchFamily="18" charset="0"/>
              </a:defRPr>
            </a:lvl6pPr>
            <a:lvl7pPr marL="2947231" indent="-226711" defTabSz="913137" eaLnBrk="0" fontAlgn="base" hangingPunct="0">
              <a:spcBef>
                <a:spcPct val="30000"/>
              </a:spcBef>
              <a:spcAft>
                <a:spcPct val="0"/>
              </a:spcAft>
              <a:defRPr sz="1100">
                <a:solidFill>
                  <a:schemeClr val="tx1"/>
                </a:solidFill>
                <a:latin typeface="Times New Roman" panose="02020603050405020304" pitchFamily="18" charset="0"/>
              </a:defRPr>
            </a:lvl7pPr>
            <a:lvl8pPr marL="3400652" indent="-226711" defTabSz="913137" eaLnBrk="0" fontAlgn="base" hangingPunct="0">
              <a:spcBef>
                <a:spcPct val="30000"/>
              </a:spcBef>
              <a:spcAft>
                <a:spcPct val="0"/>
              </a:spcAft>
              <a:defRPr sz="1100">
                <a:solidFill>
                  <a:schemeClr val="tx1"/>
                </a:solidFill>
                <a:latin typeface="Times New Roman" panose="02020603050405020304" pitchFamily="18" charset="0"/>
              </a:defRPr>
            </a:lvl8pPr>
            <a:lvl9pPr marL="3854072" indent="-226711" defTabSz="913137" eaLnBrk="0" fontAlgn="base" hangingPunct="0">
              <a:spcBef>
                <a:spcPct val="30000"/>
              </a:spcBef>
              <a:spcAft>
                <a:spcPct val="0"/>
              </a:spcAft>
              <a:defRPr sz="1100">
                <a:solidFill>
                  <a:schemeClr val="tx1"/>
                </a:solidFill>
                <a:latin typeface="Times New Roman" panose="02020603050405020304" pitchFamily="18" charset="0"/>
              </a:defRPr>
            </a:lvl9pPr>
          </a:lstStyle>
          <a:p>
            <a:pPr fontAlgn="base">
              <a:spcBef>
                <a:spcPct val="0"/>
              </a:spcBef>
              <a:spcAft>
                <a:spcPct val="0"/>
              </a:spcAft>
            </a:pPr>
            <a:fld id="{75226746-F6DE-4B1D-B9B9-526AD1473846}" type="slidenum">
              <a:rPr lang="en-US" altLang="en-US" sz="1200"/>
              <a:pPr fontAlgn="base">
                <a:spcBef>
                  <a:spcPct val="0"/>
                </a:spcBef>
                <a:spcAft>
                  <a:spcPct val="0"/>
                </a:spcAft>
              </a:pPr>
              <a:t>4</a:t>
            </a:fld>
            <a:endParaRPr lang="en-US" altLang="en-US" sz="1200" dirty="0"/>
          </a:p>
        </p:txBody>
      </p:sp>
    </p:spTree>
    <p:extLst>
      <p:ext uri="{BB962C8B-B14F-4D97-AF65-F5344CB8AC3E}">
        <p14:creationId xmlns:p14="http://schemas.microsoft.com/office/powerpoint/2010/main" val="120974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5</a:t>
            </a:fld>
            <a:endParaRPr lang="en-US" altLang="en-US" dirty="0"/>
          </a:p>
        </p:txBody>
      </p:sp>
    </p:spTree>
    <p:extLst>
      <p:ext uri="{BB962C8B-B14F-4D97-AF65-F5344CB8AC3E}">
        <p14:creationId xmlns:p14="http://schemas.microsoft.com/office/powerpoint/2010/main" val="429424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max BAR instead of BAR or shadow ratios? Mostly new apartment buildings, densification is critical. Little action on shadow ratio and BAR, but we will control for that in empirical specification.</a:t>
            </a:r>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6</a:t>
            </a:fld>
            <a:endParaRPr lang="en-US" altLang="en-US" dirty="0"/>
          </a:p>
        </p:txBody>
      </p:sp>
    </p:spTree>
    <p:extLst>
      <p:ext uri="{BB962C8B-B14F-4D97-AF65-F5344CB8AC3E}">
        <p14:creationId xmlns:p14="http://schemas.microsoft.com/office/powerpoint/2010/main" val="63952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Average BAR in city prior to reform is 1.5. At D&gt;0 was 1.3, then increased to 2.6, while D&lt;0 remained around 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very low. For context, BAR can be as large as 10 in places like Hong Kong.</a:t>
            </a:r>
          </a:p>
          <a:p>
            <a:endParaRPr lang="en-US" dirty="0"/>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7</a:t>
            </a:fld>
            <a:endParaRPr lang="en-US" altLang="en-US" dirty="0"/>
          </a:p>
        </p:txBody>
      </p:sp>
    </p:spTree>
    <p:extLst>
      <p:ext uri="{BB962C8B-B14F-4D97-AF65-F5344CB8AC3E}">
        <p14:creationId xmlns:p14="http://schemas.microsoft.com/office/powerpoint/2010/main" val="346929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8</a:t>
            </a:fld>
            <a:endParaRPr lang="en-US" altLang="en-US" dirty="0"/>
          </a:p>
        </p:txBody>
      </p:sp>
    </p:spTree>
    <p:extLst>
      <p:ext uri="{BB962C8B-B14F-4D97-AF65-F5344CB8AC3E}">
        <p14:creationId xmlns:p14="http://schemas.microsoft.com/office/powerpoint/2010/main" val="318042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Wharton Urban Fiscal Policy, Introduction</a:t>
            </a:r>
            <a:endParaRPr lang="en-US" dirty="0"/>
          </a:p>
        </p:txBody>
      </p:sp>
      <p:sp>
        <p:nvSpPr>
          <p:cNvPr id="5" name="Footer Placeholder 4"/>
          <p:cNvSpPr>
            <a:spLocks noGrp="1"/>
          </p:cNvSpPr>
          <p:nvPr>
            <p:ph type="ftr" sz="quarter" idx="4"/>
          </p:nvPr>
        </p:nvSpPr>
        <p:spPr/>
        <p:txBody>
          <a:bodyPr/>
          <a:lstStyle/>
          <a:p>
            <a:pPr>
              <a:defRPr/>
            </a:pPr>
            <a:r>
              <a:rPr lang="en-US"/>
              <a:t>Copyright 2020, Fernando Ferreira</a:t>
            </a:r>
            <a:endParaRPr lang="en-US" dirty="0"/>
          </a:p>
        </p:txBody>
      </p:sp>
      <p:sp>
        <p:nvSpPr>
          <p:cNvPr id="6" name="Slide Number Placeholder 5"/>
          <p:cNvSpPr>
            <a:spLocks noGrp="1"/>
          </p:cNvSpPr>
          <p:nvPr>
            <p:ph type="sldNum" sz="quarter" idx="5"/>
          </p:nvPr>
        </p:nvSpPr>
        <p:spPr/>
        <p:txBody>
          <a:bodyPr/>
          <a:lstStyle/>
          <a:p>
            <a:pPr>
              <a:defRPr/>
            </a:pPr>
            <a:fld id="{E3E9D710-DB57-4FE7-B265-9654E9C8268C}" type="slidenum">
              <a:rPr lang="en-US" altLang="en-US" smtClean="0"/>
              <a:pPr>
                <a:defRPr/>
              </a:pPr>
              <a:t>9</a:t>
            </a:fld>
            <a:endParaRPr lang="en-US" altLang="en-US" dirty="0"/>
          </a:p>
        </p:txBody>
      </p:sp>
    </p:spTree>
    <p:extLst>
      <p:ext uri="{BB962C8B-B14F-4D97-AF65-F5344CB8AC3E}">
        <p14:creationId xmlns:p14="http://schemas.microsoft.com/office/powerpoint/2010/main" val="2746112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04875" y="3509963"/>
            <a:ext cx="7315200" cy="141763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p:nvSpPr>
        <p:spPr>
          <a:xfrm>
            <a:off x="914400" y="5048250"/>
            <a:ext cx="7315200" cy="8064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Rectangle 5"/>
          <p:cNvSpPr/>
          <p:nvPr/>
        </p:nvSpPr>
        <p:spPr>
          <a:xfrm>
            <a:off x="904875" y="3509963"/>
            <a:ext cx="228600" cy="1417637"/>
          </a:xfrm>
          <a:prstGeom prst="rect">
            <a:avLst/>
          </a:prstGeom>
          <a:solidFill>
            <a:srgbClr val="F0AD0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7" name="Rectangle 6"/>
          <p:cNvSpPr/>
          <p:nvPr/>
        </p:nvSpPr>
        <p:spPr>
          <a:xfrm>
            <a:off x="914400" y="5048250"/>
            <a:ext cx="228600" cy="8064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Title 7"/>
          <p:cNvSpPr>
            <a:spLocks noGrp="1"/>
          </p:cNvSpPr>
          <p:nvPr>
            <p:ph type="ctrTitle"/>
          </p:nvPr>
        </p:nvSpPr>
        <p:spPr>
          <a:xfrm>
            <a:off x="1219200" y="3591697"/>
            <a:ext cx="6858000" cy="1285103"/>
          </a:xfrm>
        </p:spPr>
        <p:txBody>
          <a:bodyPr anchor="t"/>
          <a:lstStyle>
            <a:lvl1pPr algn="r">
              <a:defRPr sz="240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1500">
                <a:solidFill>
                  <a:schemeClr val="tx2"/>
                </a:solidFill>
                <a:latin typeface="+mj-lt"/>
                <a:ea typeface="+mj-lt"/>
                <a:cs typeface="+mj-l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endParaRPr lang="en-US" dirty="0"/>
          </a:p>
        </p:txBody>
      </p:sp>
      <p:sp>
        <p:nvSpPr>
          <p:cNvPr id="10" name="Date Placeholder 27"/>
          <p:cNvSpPr>
            <a:spLocks noGrp="1"/>
          </p:cNvSpPr>
          <p:nvPr>
            <p:ph type="dt" sz="half" idx="10"/>
          </p:nvPr>
        </p:nvSpPr>
        <p:spPr>
          <a:xfrm>
            <a:off x="6400800" y="6354763"/>
            <a:ext cx="2286000" cy="366712"/>
          </a:xfrm>
          <a:prstGeom prst="rect">
            <a:avLst/>
          </a:prstGeom>
        </p:spPr>
        <p:txBody>
          <a:bodyPr/>
          <a:lstStyle>
            <a:lvl1pPr eaLnBrk="1" fontAlgn="auto" hangingPunct="1">
              <a:spcBef>
                <a:spcPts val="0"/>
              </a:spcBef>
              <a:spcAft>
                <a:spcPts val="0"/>
              </a:spcAft>
              <a:defRPr sz="1050">
                <a:latin typeface="+mn-lt"/>
              </a:defRPr>
            </a:lvl1pPr>
          </a:lstStyle>
          <a:p>
            <a:pPr>
              <a:defRPr/>
            </a:pPr>
            <a:endParaRPr lang="en-US" altLang="en-US" dirty="0"/>
          </a:p>
        </p:txBody>
      </p:sp>
      <p:sp>
        <p:nvSpPr>
          <p:cNvPr id="11" name="Footer Placeholder 16"/>
          <p:cNvSpPr>
            <a:spLocks noGrp="1"/>
          </p:cNvSpPr>
          <p:nvPr>
            <p:ph type="ftr" sz="quarter" idx="11"/>
          </p:nvPr>
        </p:nvSpPr>
        <p:spPr>
          <a:xfrm>
            <a:off x="2898775" y="6354763"/>
            <a:ext cx="3475038" cy="366712"/>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E40D5BCD-ACB0-4B4A-89B1-A92DD14A7E93}" type="slidenum">
              <a:rPr lang="en-US" altLang="en-US"/>
              <a:pPr>
                <a:defRPr/>
              </a:pPr>
              <a:t>‹#›</a:t>
            </a:fld>
            <a:endParaRPr lang="en-US" altLang="en-US" dirty="0"/>
          </a:p>
        </p:txBody>
      </p:sp>
    </p:spTree>
    <p:extLst>
      <p:ext uri="{BB962C8B-B14F-4D97-AF65-F5344CB8AC3E}">
        <p14:creationId xmlns:p14="http://schemas.microsoft.com/office/powerpoint/2010/main" val="1681745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a:solidFill>
                  <a:schemeClr val="tx1"/>
                </a:solidFill>
              </a:defRPr>
            </a:lvl2pPr>
            <a:lvl3pPr marL="616744" indent="-171450">
              <a:buFont typeface="Courier New" panose="02070309020205020404" pitchFamily="49" charset="0"/>
              <a:buChar char="o"/>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0" y="6356350"/>
            <a:ext cx="22891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5" name="Footer Placeholder 4"/>
          <p:cNvSpPr>
            <a:spLocks noGrp="1"/>
          </p:cNvSpPr>
          <p:nvPr>
            <p:ph type="ftr" sz="quarter" idx="11"/>
          </p:nvPr>
        </p:nvSpPr>
        <p:spPr>
          <a:xfrm>
            <a:off x="2898775" y="6356350"/>
            <a:ext cx="3505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C249C837-4B40-41FB-BC25-4FE482FC2363}" type="slidenum">
              <a:rPr lang="en-US" altLang="en-US"/>
              <a:pPr>
                <a:defRPr/>
              </a:pPr>
              <a:t>‹#›</a:t>
            </a:fld>
            <a:endParaRPr lang="en-US" altLang="en-US" dirty="0"/>
          </a:p>
        </p:txBody>
      </p:sp>
    </p:spTree>
    <p:extLst>
      <p:ext uri="{BB962C8B-B14F-4D97-AF65-F5344CB8AC3E}">
        <p14:creationId xmlns:p14="http://schemas.microsoft.com/office/powerpoint/2010/main" val="425724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sz="1350" dirty="0"/>
          </a:p>
        </p:txBody>
      </p:sp>
      <p:sp>
        <p:nvSpPr>
          <p:cNvPr id="5" name="Shap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Straight Connector 8"/>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sz="1350" dirty="0"/>
          </a:p>
        </p:txBody>
      </p:sp>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lvl2pPr>
              <a:defRPr>
                <a:solidFill>
                  <a:schemeClr val="tx1"/>
                </a:solidFill>
              </a:defRPr>
            </a:lvl2pPr>
            <a:lvl3pPr marL="616744" indent="-171450">
              <a:buFont typeface="Courier New" panose="02070309020205020404" pitchFamily="49" charset="0"/>
              <a:buChar char="o"/>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400800" y="6356350"/>
            <a:ext cx="22891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8" name="Footer Placeholder 4"/>
          <p:cNvSpPr>
            <a:spLocks noGrp="1"/>
          </p:cNvSpPr>
          <p:nvPr>
            <p:ph type="ftr" sz="quarter" idx="11"/>
          </p:nvPr>
        </p:nvSpPr>
        <p:spPr>
          <a:xfrm>
            <a:off x="2898775" y="6356350"/>
            <a:ext cx="3505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pPr>
              <a:defRPr/>
            </a:pPr>
            <a:fld id="{D32A21D3-9E14-492E-9162-5720A2B56C0F}" type="slidenum">
              <a:rPr lang="en-US" altLang="en-US"/>
              <a:pPr>
                <a:defRPr/>
              </a:pPr>
              <a:t>‹#›</a:t>
            </a:fld>
            <a:endParaRPr lang="en-US" altLang="en-US" dirty="0"/>
          </a:p>
        </p:txBody>
      </p:sp>
    </p:spTree>
    <p:extLst>
      <p:ext uri="{BB962C8B-B14F-4D97-AF65-F5344CB8AC3E}">
        <p14:creationId xmlns:p14="http://schemas.microsoft.com/office/powerpoint/2010/main" val="136241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a:t>Click to edit Master title style</a:t>
            </a:r>
            <a:endParaRPr lang="en-US" dirty="0"/>
          </a:p>
        </p:txBody>
      </p:sp>
      <p:sp>
        <p:nvSpPr>
          <p:cNvPr id="8" name="Content Placeholder 7"/>
          <p:cNvSpPr>
            <a:spLocks noGrp="1"/>
          </p:cNvSpPr>
          <p:nvPr>
            <p:ph sz="quarter" idx="1"/>
          </p:nvPr>
        </p:nvSpPr>
        <p:spPr>
          <a:xfrm>
            <a:off x="457200" y="1425146"/>
            <a:ext cx="8229600" cy="4731814"/>
          </a:xfrm>
        </p:spPr>
        <p:txBody>
          <a:bodyPr/>
          <a:lstStyle>
            <a:lvl1pPr marL="182880" indent="-182880" algn="l">
              <a:buFont typeface="Arial" panose="020B0604020202020204" pitchFamily="34" charset="0"/>
              <a:buChar char="•"/>
              <a:defRPr sz="2200">
                <a:solidFill>
                  <a:schemeClr val="tx1"/>
                </a:solidFill>
              </a:defRPr>
            </a:lvl1pPr>
            <a:lvl2pPr marL="410766" indent="-182880">
              <a:spcBef>
                <a:spcPts val="175"/>
              </a:spcBef>
              <a:buFont typeface="Courier New" panose="02070309020205020404" pitchFamily="49" charset="0"/>
              <a:buChar char="o"/>
              <a:defRPr sz="2000">
                <a:solidFill>
                  <a:schemeClr val="tx1"/>
                </a:solidFill>
              </a:defRPr>
            </a:lvl2pPr>
            <a:lvl3pPr marL="640080" indent="-182880">
              <a:spcBef>
                <a:spcPts val="100"/>
              </a:spcBef>
              <a:buFont typeface="Courier New" panose="02070309020205020404" pitchFamily="49" charset="0"/>
              <a:buChar char="o"/>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29375" y="6356350"/>
            <a:ext cx="22891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5" name="Footer Placeholder 4"/>
          <p:cNvSpPr>
            <a:spLocks noGrp="1"/>
          </p:cNvSpPr>
          <p:nvPr>
            <p:ph type="ftr" sz="quarter" idx="11"/>
          </p:nvPr>
        </p:nvSpPr>
        <p:spPr>
          <a:xfrm>
            <a:off x="2898775" y="6356350"/>
            <a:ext cx="3505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6" name="Slide Number Placeholder 5"/>
          <p:cNvSpPr>
            <a:spLocks noGrp="1"/>
          </p:cNvSpPr>
          <p:nvPr>
            <p:ph type="sldNum" sz="quarter" idx="12"/>
          </p:nvPr>
        </p:nvSpPr>
        <p:spPr>
          <a:xfrm>
            <a:off x="8763000" y="6394450"/>
            <a:ext cx="304800" cy="288925"/>
          </a:xfrm>
        </p:spPr>
        <p:txBody>
          <a:bodyPr/>
          <a:lstStyle>
            <a:lvl1pPr>
              <a:defRPr/>
            </a:lvl1pPr>
          </a:lstStyle>
          <a:p>
            <a:pPr>
              <a:defRPr/>
            </a:pPr>
            <a:fld id="{9A30A592-D179-4F51-8168-293BC92D874E}" type="slidenum">
              <a:rPr lang="en-US" altLang="en-US"/>
              <a:pPr>
                <a:defRPr/>
              </a:pPr>
              <a:t>‹#›</a:t>
            </a:fld>
            <a:endParaRPr lang="en-US" altLang="en-US" dirty="0"/>
          </a:p>
        </p:txBody>
      </p:sp>
    </p:spTree>
    <p:extLst>
      <p:ext uri="{BB962C8B-B14F-4D97-AF65-F5344CB8AC3E}">
        <p14:creationId xmlns:p14="http://schemas.microsoft.com/office/powerpoint/2010/main" val="54579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1219200" y="2971800"/>
            <a:ext cx="6858000" cy="1066800"/>
          </a:xfrm>
        </p:spPr>
        <p:txBody>
          <a:bodyPr anchor="t"/>
          <a:lstStyle>
            <a:lvl1pPr algn="r">
              <a:buNone/>
              <a:defRPr sz="24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95400" y="4267200"/>
            <a:ext cx="6781800" cy="1143000"/>
          </a:xfrm>
        </p:spPr>
        <p:txBody>
          <a:bodyPr/>
          <a:lstStyle>
            <a:lvl1pPr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Edit Master text styles</a:t>
            </a:r>
          </a:p>
        </p:txBody>
      </p:sp>
      <p:sp>
        <p:nvSpPr>
          <p:cNvPr id="6" name="Date Placeholder 3"/>
          <p:cNvSpPr>
            <a:spLocks noGrp="1"/>
          </p:cNvSpPr>
          <p:nvPr>
            <p:ph type="dt" sz="half" idx="10"/>
          </p:nvPr>
        </p:nvSpPr>
        <p:spPr>
          <a:xfrm>
            <a:off x="6400800" y="6354763"/>
            <a:ext cx="2286000" cy="366712"/>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7" name="Footer Placeholder 4"/>
          <p:cNvSpPr>
            <a:spLocks noGrp="1"/>
          </p:cNvSpPr>
          <p:nvPr>
            <p:ph type="ftr" sz="quarter" idx="11"/>
          </p:nvPr>
        </p:nvSpPr>
        <p:spPr>
          <a:xfrm>
            <a:off x="2898775" y="6354763"/>
            <a:ext cx="3475038" cy="366712"/>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EC6E9FFF-519A-4FEA-A87B-DE658204DD53}" type="slidenum">
              <a:rPr lang="en-US" altLang="en-US"/>
              <a:pPr>
                <a:defRPr/>
              </a:pPr>
              <a:t>‹#›</a:t>
            </a:fld>
            <a:endParaRPr lang="en-US" altLang="en-US" dirty="0"/>
          </a:p>
        </p:txBody>
      </p:sp>
    </p:spTree>
    <p:extLst>
      <p:ext uri="{BB962C8B-B14F-4D97-AF65-F5344CB8AC3E}">
        <p14:creationId xmlns:p14="http://schemas.microsoft.com/office/powerpoint/2010/main" val="12502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9" name="Content Placeholder 8"/>
          <p:cNvSpPr>
            <a:spLocks noGrp="1"/>
          </p:cNvSpPr>
          <p:nvPr>
            <p:ph sz="quarter" idx="1"/>
          </p:nvPr>
        </p:nvSpPr>
        <p:spPr>
          <a:xfrm>
            <a:off x="457200" y="1400432"/>
            <a:ext cx="4041648" cy="4756528"/>
          </a:xfrm>
        </p:spPr>
        <p:txBody>
          <a:bodyPr/>
          <a:lstStyle>
            <a:lvl2pPr>
              <a:defRPr>
                <a:solidFill>
                  <a:schemeClr val="tx1"/>
                </a:solidFill>
              </a:defRPr>
            </a:lvl2pPr>
            <a:lvl3pPr marL="616744" indent="-171450">
              <a:buFont typeface="Courier New" panose="02070309020205020404" pitchFamily="49" charset="0"/>
              <a:buChar char="o"/>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4632198" y="1400432"/>
            <a:ext cx="4041648" cy="4753480"/>
          </a:xfrm>
        </p:spPr>
        <p:txBody>
          <a:bodyPr/>
          <a:lstStyle>
            <a:lvl2pPr>
              <a:defRPr>
                <a:solidFill>
                  <a:schemeClr val="tx1"/>
                </a:solidFill>
              </a:defRPr>
            </a:lvl2pPr>
            <a:lvl3pPr marL="616744" indent="-171450">
              <a:buFont typeface="Courier New" panose="02070309020205020404" pitchFamily="49" charset="0"/>
              <a:buChar char="o"/>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217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50426"/>
            <a:ext cx="4040188" cy="685800"/>
          </a:xfrm>
          <a:noFill/>
          <a:ln>
            <a:noFill/>
          </a:ln>
        </p:spPr>
        <p:txBody>
          <a:bodyPr anchor="b">
            <a:noAutofit/>
          </a:bodyPr>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a:r>
              <a:rPr lang="en-US"/>
              <a:t>Edit Master text styles</a:t>
            </a:r>
          </a:p>
        </p:txBody>
      </p:sp>
      <p:sp>
        <p:nvSpPr>
          <p:cNvPr id="4" name="Text Placeholder 3"/>
          <p:cNvSpPr>
            <a:spLocks noGrp="1"/>
          </p:cNvSpPr>
          <p:nvPr>
            <p:ph type="body" sz="half" idx="3"/>
          </p:nvPr>
        </p:nvSpPr>
        <p:spPr>
          <a:xfrm>
            <a:off x="4648200" y="1350426"/>
            <a:ext cx="4041775" cy="685800"/>
          </a:xfrm>
          <a:noFill/>
          <a:ln>
            <a:noFill/>
          </a:ln>
        </p:spPr>
        <p:txBody>
          <a:bodyPr anchor="b"/>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a:r>
              <a:rPr lang="en-US"/>
              <a:t>Edit Master text styles</a:t>
            </a:r>
          </a:p>
        </p:txBody>
      </p:sp>
      <p:sp>
        <p:nvSpPr>
          <p:cNvPr id="11" name="Content Placeholder 10"/>
          <p:cNvSpPr>
            <a:spLocks noGrp="1"/>
          </p:cNvSpPr>
          <p:nvPr>
            <p:ph sz="quarter" idx="2"/>
          </p:nvPr>
        </p:nvSpPr>
        <p:spPr>
          <a:xfrm>
            <a:off x="457200" y="2220378"/>
            <a:ext cx="4038600" cy="3951822"/>
          </a:xfrm>
        </p:spPr>
        <p:txBody>
          <a:bodyPr/>
          <a:lstStyle>
            <a:lvl2pPr>
              <a:defRPr>
                <a:solidFill>
                  <a:schemeClr val="tx1"/>
                </a:solidFill>
              </a:defRPr>
            </a:lvl2pPr>
            <a:lvl3pPr marL="616744" indent="-171450">
              <a:buFont typeface="Courier New" panose="02070309020205020404" pitchFamily="49" charset="0"/>
              <a:buChar char="o"/>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4"/>
          </p:nvPr>
        </p:nvSpPr>
        <p:spPr>
          <a:xfrm>
            <a:off x="4648200" y="2220378"/>
            <a:ext cx="4038600" cy="3951822"/>
          </a:xfrm>
        </p:spPr>
        <p:txBody>
          <a:bodyPr/>
          <a:lstStyle>
            <a:lvl2pPr>
              <a:defRPr>
                <a:solidFill>
                  <a:schemeClr val="tx1"/>
                </a:solidFill>
              </a:defRPr>
            </a:lvl2pPr>
            <a:lvl3pPr marL="616744" indent="-171450">
              <a:buFont typeface="Courier New" panose="02070309020205020404" pitchFamily="49" charset="0"/>
              <a:buChar char="o"/>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0" y="6356350"/>
            <a:ext cx="22891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8" name="Footer Placeholder 7"/>
          <p:cNvSpPr>
            <a:spLocks noGrp="1"/>
          </p:cNvSpPr>
          <p:nvPr>
            <p:ph type="ftr" sz="quarter" idx="11"/>
          </p:nvPr>
        </p:nvSpPr>
        <p:spPr>
          <a:xfrm>
            <a:off x="2898775" y="6356350"/>
            <a:ext cx="3505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9" name="Slide Number Placeholder 8"/>
          <p:cNvSpPr>
            <a:spLocks noGrp="1"/>
          </p:cNvSpPr>
          <p:nvPr>
            <p:ph type="sldNum" sz="quarter" idx="12"/>
          </p:nvPr>
        </p:nvSpPr>
        <p:spPr/>
        <p:txBody>
          <a:bodyPr/>
          <a:lstStyle>
            <a:lvl1pPr>
              <a:defRPr/>
            </a:lvl1pPr>
          </a:lstStyle>
          <a:p>
            <a:pPr>
              <a:defRPr/>
            </a:pPr>
            <a:fld id="{3B8656FC-6808-4B1B-B1B0-CCDA48BEBD1C}" type="slidenum">
              <a:rPr lang="en-US" altLang="en-US"/>
              <a:pPr>
                <a:defRPr/>
              </a:pPr>
              <a:t>‹#›</a:t>
            </a:fld>
            <a:endParaRPr lang="en-US" altLang="en-US" dirty="0"/>
          </a:p>
        </p:txBody>
      </p:sp>
    </p:spTree>
    <p:extLst>
      <p:ext uri="{BB962C8B-B14F-4D97-AF65-F5344CB8AC3E}">
        <p14:creationId xmlns:p14="http://schemas.microsoft.com/office/powerpoint/2010/main" val="76146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hap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4" name="Date Placeholder 2"/>
          <p:cNvSpPr>
            <a:spLocks noGrp="1"/>
          </p:cNvSpPr>
          <p:nvPr>
            <p:ph type="dt" sz="half" idx="10"/>
          </p:nvPr>
        </p:nvSpPr>
        <p:spPr>
          <a:xfrm>
            <a:off x="6400800" y="6356350"/>
            <a:ext cx="22891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5" name="Footer Placeholder 3"/>
          <p:cNvSpPr>
            <a:spLocks noGrp="1"/>
          </p:cNvSpPr>
          <p:nvPr>
            <p:ph type="ftr" sz="quarter" idx="11"/>
          </p:nvPr>
        </p:nvSpPr>
        <p:spPr>
          <a:xfrm>
            <a:off x="2898775" y="6356350"/>
            <a:ext cx="3505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6" name="Slide Number Placeholder 4"/>
          <p:cNvSpPr>
            <a:spLocks noGrp="1"/>
          </p:cNvSpPr>
          <p:nvPr>
            <p:ph type="sldNum" sz="quarter" idx="12"/>
          </p:nvPr>
        </p:nvSpPr>
        <p:spPr/>
        <p:txBody>
          <a:bodyPr/>
          <a:lstStyle>
            <a:lvl1pPr>
              <a:defRPr/>
            </a:lvl1pPr>
          </a:lstStyle>
          <a:p>
            <a:pPr>
              <a:defRPr/>
            </a:pPr>
            <a:fld id="{C940967F-FB1B-4FAC-8ECF-42BEA49D6BDF}" type="slidenum">
              <a:rPr lang="en-US" altLang="en-US"/>
              <a:pPr>
                <a:defRPr/>
              </a:pPr>
              <a:t>‹#›</a:t>
            </a:fld>
            <a:endParaRPr lang="en-US" altLang="en-US" dirty="0"/>
          </a:p>
        </p:txBody>
      </p:sp>
    </p:spTree>
    <p:extLst>
      <p:ext uri="{BB962C8B-B14F-4D97-AF65-F5344CB8AC3E}">
        <p14:creationId xmlns:p14="http://schemas.microsoft.com/office/powerpoint/2010/main" val="99542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6"/>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sz="1350" dirty="0"/>
          </a:p>
        </p:txBody>
      </p:sp>
      <p:sp>
        <p:nvSpPr>
          <p:cNvPr id="3" name="Shap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4" name="Date Placeholder 1"/>
          <p:cNvSpPr>
            <a:spLocks noGrp="1"/>
          </p:cNvSpPr>
          <p:nvPr>
            <p:ph type="dt" sz="half" idx="10"/>
          </p:nvPr>
        </p:nvSpPr>
        <p:spPr>
          <a:xfrm>
            <a:off x="6400800" y="6356350"/>
            <a:ext cx="22891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5" name="Footer Placeholder 2"/>
          <p:cNvSpPr>
            <a:spLocks noGrp="1"/>
          </p:cNvSpPr>
          <p:nvPr>
            <p:ph type="ftr" sz="quarter" idx="11"/>
          </p:nvPr>
        </p:nvSpPr>
        <p:spPr>
          <a:xfrm>
            <a:off x="2898775" y="6356350"/>
            <a:ext cx="3505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6" name="Slide Number Placeholder 3"/>
          <p:cNvSpPr>
            <a:spLocks noGrp="1"/>
          </p:cNvSpPr>
          <p:nvPr>
            <p:ph type="sldNum" sz="quarter" idx="12"/>
          </p:nvPr>
        </p:nvSpPr>
        <p:spPr/>
        <p:txBody>
          <a:bodyPr/>
          <a:lstStyle>
            <a:lvl1pPr>
              <a:defRPr/>
            </a:lvl1pPr>
          </a:lstStyle>
          <a:p>
            <a:pPr>
              <a:defRPr/>
            </a:pPr>
            <a:fld id="{15A99A47-6C1A-41CA-BA6B-152E49EDCD8B}" type="slidenum">
              <a:rPr lang="en-US" altLang="en-US"/>
              <a:pPr>
                <a:defRPr/>
              </a:pPr>
              <a:t>‹#›</a:t>
            </a:fld>
            <a:endParaRPr lang="en-US" altLang="en-US" dirty="0"/>
          </a:p>
        </p:txBody>
      </p:sp>
    </p:spTree>
    <p:extLst>
      <p:ext uri="{BB962C8B-B14F-4D97-AF65-F5344CB8AC3E}">
        <p14:creationId xmlns:p14="http://schemas.microsoft.com/office/powerpoint/2010/main" val="278246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6"/>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sz="1350" dirty="0"/>
          </a:p>
        </p:txBody>
      </p:sp>
      <p:sp>
        <p:nvSpPr>
          <p:cNvPr id="6" name="Straight Connector 7"/>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sz="1350" dirty="0"/>
          </a:p>
        </p:txBody>
      </p:sp>
      <p:sp>
        <p:nvSpPr>
          <p:cNvPr id="7" name="Shap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324600" y="304800"/>
            <a:ext cx="2514600" cy="838200"/>
          </a:xfrm>
        </p:spPr>
        <p:txBody>
          <a:bodyPr>
            <a:noAutofit/>
          </a:bodyPr>
          <a:lstStyle>
            <a:lvl1pPr algn="l">
              <a:buNone/>
              <a:defRPr sz="1500" b="1">
                <a:solidFill>
                  <a:schemeClr val="tx2"/>
                </a:solidFill>
                <a:latin typeface="+mn-lt"/>
                <a:ea typeface="+mn-lt"/>
                <a:cs typeface="+mn-lt"/>
              </a:defRPr>
            </a:lvl1pPr>
          </a:lstStyle>
          <a:p>
            <a:r>
              <a:rPr lang="en-US"/>
              <a:t>Click to edit Master title style</a:t>
            </a:r>
            <a:endParaRPr lang="en-US" dirty="0"/>
          </a:p>
        </p:txBody>
      </p:sp>
      <p:sp>
        <p:nvSpPr>
          <p:cNvPr id="3" name="Text Placeholder 2"/>
          <p:cNvSpPr>
            <a:spLocks noGrp="1"/>
          </p:cNvSpPr>
          <p:nvPr>
            <p:ph type="body" idx="2"/>
          </p:nvPr>
        </p:nvSpPr>
        <p:spPr>
          <a:xfrm>
            <a:off x="6324600" y="1219202"/>
            <a:ext cx="2514600" cy="4843463"/>
          </a:xfrm>
        </p:spPr>
        <p:txBody>
          <a:bodyPr/>
          <a:lstStyle>
            <a:lvl1pPr marL="0" indent="0">
              <a:lnSpc>
                <a:spcPts val="1650"/>
              </a:lnSpc>
              <a:spcAft>
                <a:spcPts val="750"/>
              </a:spcAft>
              <a:buNone/>
              <a:defRPr sz="1200">
                <a:solidFill>
                  <a:schemeClr val="tx2"/>
                </a:solidFill>
              </a:defRPr>
            </a:lvl1pPr>
            <a:lvl2pPr>
              <a:buNone/>
              <a:defRPr sz="900"/>
            </a:lvl2pPr>
            <a:lvl3pPr>
              <a:buNone/>
              <a:defRPr sz="750"/>
            </a:lvl3pPr>
            <a:lvl4pPr>
              <a:buNone/>
              <a:defRPr sz="675"/>
            </a:lvl4pPr>
            <a:lvl5pPr>
              <a:buNone/>
              <a:defRPr sz="675"/>
            </a:lvl5pPr>
          </a:lstStyle>
          <a:p>
            <a:pPr lvl="0"/>
            <a:r>
              <a:rPr lang="en-US"/>
              <a:t>Edit Master text styles</a:t>
            </a:r>
          </a:p>
        </p:txBody>
      </p:sp>
      <p:sp>
        <p:nvSpPr>
          <p:cNvPr id="12" name="Content Placeholder 11"/>
          <p:cNvSpPr>
            <a:spLocks noGrp="1"/>
          </p:cNvSpPr>
          <p:nvPr>
            <p:ph sz="quarter" idx="1"/>
          </p:nvPr>
        </p:nvSpPr>
        <p:spPr>
          <a:xfrm>
            <a:off x="304800" y="304800"/>
            <a:ext cx="5715000" cy="5715000"/>
          </a:xfrm>
        </p:spPr>
        <p:txBody>
          <a:bodyPr/>
          <a:lstStyle>
            <a:lvl1pPr>
              <a:defRPr>
                <a:solidFill>
                  <a:schemeClr val="tx1"/>
                </a:solidFill>
              </a:defRPr>
            </a:lvl1pPr>
            <a:lvl2pPr>
              <a:defRPr>
                <a:solidFill>
                  <a:schemeClr val="tx1"/>
                </a:solidFill>
              </a:defRPr>
            </a:lvl2pPr>
            <a:lvl3pPr marL="616744" indent="-171450">
              <a:buFont typeface="Courier New" panose="02070309020205020404" pitchFamily="49" charset="0"/>
              <a:buChar char="o"/>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6400800" y="6356350"/>
            <a:ext cx="22891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9" name="Footer Placeholder 5"/>
          <p:cNvSpPr>
            <a:spLocks noGrp="1"/>
          </p:cNvSpPr>
          <p:nvPr>
            <p:ph type="ftr" sz="quarter" idx="11"/>
          </p:nvPr>
        </p:nvSpPr>
        <p:spPr>
          <a:xfrm>
            <a:off x="2898775" y="6356350"/>
            <a:ext cx="3505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10" name="Slide Number Placeholder 6"/>
          <p:cNvSpPr>
            <a:spLocks noGrp="1"/>
          </p:cNvSpPr>
          <p:nvPr>
            <p:ph type="sldNum" sz="quarter" idx="12"/>
          </p:nvPr>
        </p:nvSpPr>
        <p:spPr/>
        <p:txBody>
          <a:bodyPr/>
          <a:lstStyle>
            <a:lvl1pPr>
              <a:defRPr/>
            </a:lvl1pPr>
          </a:lstStyle>
          <a:p>
            <a:pPr>
              <a:defRPr/>
            </a:pPr>
            <a:fld id="{61473FBA-566D-48DA-8CE4-8D1EE76BB33D}" type="slidenum">
              <a:rPr lang="en-US" altLang="en-US"/>
              <a:pPr>
                <a:defRPr/>
              </a:pPr>
              <a:t>‹#›</a:t>
            </a:fld>
            <a:endParaRPr lang="en-US" altLang="en-US" dirty="0"/>
          </a:p>
        </p:txBody>
      </p:sp>
    </p:spTree>
    <p:extLst>
      <p:ext uri="{BB962C8B-B14F-4D97-AF65-F5344CB8AC3E}">
        <p14:creationId xmlns:p14="http://schemas.microsoft.com/office/powerpoint/2010/main" val="129610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6"/>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sz="1350" dirty="0"/>
          </a:p>
        </p:txBody>
      </p:sp>
      <p:sp>
        <p:nvSpPr>
          <p:cNvPr id="6" name="Shap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457200" y="500856"/>
            <a:ext cx="8229600" cy="674688"/>
          </a:xfrm>
          <a:ln>
            <a:solidFill>
              <a:schemeClr val="accent1"/>
            </a:solidFill>
          </a:ln>
        </p:spPr>
        <p:txBody>
          <a:bodyPr lIns="274320"/>
          <a:lstStyle>
            <a:lvl1pPr algn="r">
              <a:buNone/>
              <a:defRPr sz="1500" b="0">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450"/>
              </a:spcBef>
              <a:buNone/>
              <a:defRPr sz="2400"/>
            </a:lvl1pPr>
          </a:lstStyle>
          <a:p>
            <a:pPr lvl="0"/>
            <a:r>
              <a:rPr lang="en-US" noProof="0" dirty="0"/>
              <a:t>Click icon to add picture</a:t>
            </a:r>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050"/>
            </a:lvl1pPr>
            <a:lvl2pPr>
              <a:defRPr sz="900"/>
            </a:lvl2pPr>
            <a:lvl3pPr>
              <a:defRPr sz="750"/>
            </a:lvl3pPr>
            <a:lvl4pPr>
              <a:defRPr sz="675"/>
            </a:lvl4pPr>
            <a:lvl5pPr>
              <a:defRPr sz="675"/>
            </a:lvl5pPr>
          </a:lstStyle>
          <a:p>
            <a:pPr lvl="0"/>
            <a:r>
              <a:rPr lang="en-US"/>
              <a:t>Edit Master text styles</a:t>
            </a:r>
          </a:p>
        </p:txBody>
      </p:sp>
      <p:sp>
        <p:nvSpPr>
          <p:cNvPr id="8" name="Date Placeholder 4"/>
          <p:cNvSpPr>
            <a:spLocks noGrp="1"/>
          </p:cNvSpPr>
          <p:nvPr>
            <p:ph type="dt" sz="half" idx="10"/>
          </p:nvPr>
        </p:nvSpPr>
        <p:spPr>
          <a:xfrm>
            <a:off x="6400800" y="6356350"/>
            <a:ext cx="22891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9" name="Footer Placeholder 5"/>
          <p:cNvSpPr>
            <a:spLocks noGrp="1"/>
          </p:cNvSpPr>
          <p:nvPr>
            <p:ph type="ftr" sz="quarter" idx="11"/>
          </p:nvPr>
        </p:nvSpPr>
        <p:spPr>
          <a:xfrm>
            <a:off x="2898775" y="6356350"/>
            <a:ext cx="3505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ltLang="en-US" dirty="0"/>
          </a:p>
        </p:txBody>
      </p:sp>
      <p:sp>
        <p:nvSpPr>
          <p:cNvPr id="10" name="Slide Number Placeholder 6"/>
          <p:cNvSpPr>
            <a:spLocks noGrp="1"/>
          </p:cNvSpPr>
          <p:nvPr>
            <p:ph type="sldNum" sz="quarter" idx="12"/>
          </p:nvPr>
        </p:nvSpPr>
        <p:spPr/>
        <p:txBody>
          <a:bodyPr/>
          <a:lstStyle>
            <a:lvl1pPr>
              <a:defRPr/>
            </a:lvl1pPr>
          </a:lstStyle>
          <a:p>
            <a:pPr>
              <a:defRPr/>
            </a:pPr>
            <a:fld id="{A175E180-0D9B-4B98-AAEB-2A67F2123C8B}" type="slidenum">
              <a:rPr lang="en-US" altLang="en-US"/>
              <a:pPr>
                <a:defRPr/>
              </a:pPr>
              <a:t>‹#›</a:t>
            </a:fld>
            <a:endParaRPr lang="en-US" altLang="en-US" dirty="0"/>
          </a:p>
        </p:txBody>
      </p:sp>
    </p:spTree>
    <p:extLst>
      <p:ext uri="{BB962C8B-B14F-4D97-AF65-F5344CB8AC3E}">
        <p14:creationId xmlns:p14="http://schemas.microsoft.com/office/powerpoint/2010/main" val="96524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457200" y="1482725"/>
            <a:ext cx="82296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Straight Connector 28"/>
          <p:cNvSpPr>
            <a:spLocks noChangeShapeType="1"/>
          </p:cNvSpPr>
          <p:nvPr/>
        </p:nvSpPr>
        <p:spPr bwMode="auto">
          <a:xfrm>
            <a:off x="457200" y="126682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sz="1350" dirty="0"/>
          </a:p>
        </p:txBody>
      </p:sp>
      <p:sp>
        <p:nvSpPr>
          <p:cNvPr id="2" name="Round Same Side Corner Rectangle 1"/>
          <p:cNvSpPr/>
          <p:nvPr/>
        </p:nvSpPr>
        <p:spPr>
          <a:xfrm rot="16200000">
            <a:off x="8851900" y="6596063"/>
            <a:ext cx="127000" cy="304800"/>
          </a:xfrm>
          <a:prstGeom prst="round2SameRect">
            <a:avLst>
              <a:gd name="adj1" fmla="val 0"/>
              <a:gd name="adj2" fmla="val 0"/>
            </a:avLst>
          </a:prstGeom>
          <a:solidFill>
            <a:srgbClr val="F0AD00"/>
          </a:solidFill>
          <a:ln>
            <a:solidFill>
              <a:srgbClr val="F0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763000" y="6400800"/>
            <a:ext cx="304800" cy="288925"/>
          </a:xfrm>
          <a:prstGeom prst="rect">
            <a:avLst/>
          </a:prstGeom>
        </p:spPr>
        <p:txBody>
          <a:bodyPr vert="horz" anchor="ctr"/>
          <a:lstStyle>
            <a:lvl1pPr algn="ctr" eaLnBrk="1" fontAlgn="auto" hangingPunct="1">
              <a:spcBef>
                <a:spcPts val="0"/>
              </a:spcBef>
              <a:spcAft>
                <a:spcPts val="0"/>
              </a:spcAft>
              <a:defRPr sz="900">
                <a:solidFill>
                  <a:schemeClr val="tx2"/>
                </a:solidFill>
                <a:latin typeface="+mn-lt"/>
              </a:defRPr>
            </a:lvl1pPr>
          </a:lstStyle>
          <a:p>
            <a:pPr>
              <a:defRPr/>
            </a:pPr>
            <a:fld id="{1F0A3284-D964-452E-BE98-01653F1119AB}" type="slidenum">
              <a:rPr lang="en-US" altLang="en-US"/>
              <a:pPr>
                <a:defRPr/>
              </a:pPr>
              <a:t>‹#›</a:t>
            </a:fld>
            <a:endParaRPr lang="en-US" altLang="en-US" dirty="0"/>
          </a:p>
        </p:txBody>
      </p:sp>
      <p:sp>
        <p:nvSpPr>
          <p:cNvPr id="3" name="Rectangle 2"/>
          <p:cNvSpPr/>
          <p:nvPr userDrawn="1"/>
        </p:nvSpPr>
        <p:spPr>
          <a:xfrm>
            <a:off x="8763000" y="6400800"/>
            <a:ext cx="304800" cy="411163"/>
          </a:xfrm>
          <a:prstGeom prst="rect">
            <a:avLst/>
          </a:prstGeom>
          <a:noFill/>
          <a:ln w="28575">
            <a:solidFill>
              <a:srgbClr val="F0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6808" r:id="rId1"/>
    <p:sldLayoutId id="2147486809" r:id="rId2"/>
    <p:sldLayoutId id="2147486810" r:id="rId3"/>
    <p:sldLayoutId id="2147486811" r:id="rId4"/>
    <p:sldLayoutId id="2147486812" r:id="rId5"/>
    <p:sldLayoutId id="2147486813" r:id="rId6"/>
    <p:sldLayoutId id="2147486814" r:id="rId7"/>
    <p:sldLayoutId id="2147486815" r:id="rId8"/>
    <p:sldLayoutId id="2147486816" r:id="rId9"/>
    <p:sldLayoutId id="2147486817" r:id="rId10"/>
    <p:sldLayoutId id="2147486818" r:id="rId11"/>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Bookman Old Style" panose="02050604050505020204" pitchFamily="18" charset="0"/>
        </a:defRPr>
      </a:lvl2pPr>
      <a:lvl3pPr algn="l" rtl="0" eaLnBrk="0" fontAlgn="base" hangingPunct="0">
        <a:spcBef>
          <a:spcPct val="0"/>
        </a:spcBef>
        <a:spcAft>
          <a:spcPct val="0"/>
        </a:spcAft>
        <a:defRPr sz="3600">
          <a:solidFill>
            <a:schemeClr val="tx2"/>
          </a:solidFill>
          <a:latin typeface="Bookman Old Style" panose="02050604050505020204" pitchFamily="18" charset="0"/>
        </a:defRPr>
      </a:lvl3pPr>
      <a:lvl4pPr algn="l" rtl="0" eaLnBrk="0" fontAlgn="base" hangingPunct="0">
        <a:spcBef>
          <a:spcPct val="0"/>
        </a:spcBef>
        <a:spcAft>
          <a:spcPct val="0"/>
        </a:spcAft>
        <a:defRPr sz="3600">
          <a:solidFill>
            <a:schemeClr val="tx2"/>
          </a:solidFill>
          <a:latin typeface="Bookman Old Style" panose="02050604050505020204" pitchFamily="18" charset="0"/>
        </a:defRPr>
      </a:lvl4pPr>
      <a:lvl5pPr algn="l" rtl="0" eaLnBrk="0" fontAlgn="base" hangingPunct="0">
        <a:spcBef>
          <a:spcPct val="0"/>
        </a:spcBef>
        <a:spcAft>
          <a:spcPct val="0"/>
        </a:spcAft>
        <a:defRPr sz="3600">
          <a:solidFill>
            <a:schemeClr val="tx2"/>
          </a:solidFill>
          <a:latin typeface="Bookman Old Style" panose="02050604050505020204" pitchFamily="18" charset="0"/>
        </a:defRPr>
      </a:lvl5pPr>
      <a:lvl6pPr marL="342900" algn="l" rtl="0" eaLnBrk="1" fontAlgn="base" hangingPunct="1">
        <a:spcBef>
          <a:spcPct val="0"/>
        </a:spcBef>
        <a:spcAft>
          <a:spcPct val="0"/>
        </a:spcAft>
        <a:defRPr sz="2400">
          <a:solidFill>
            <a:schemeClr val="tx2"/>
          </a:solidFill>
          <a:latin typeface="Bookman Old Style" panose="02050604050505020204" pitchFamily="18" charset="0"/>
        </a:defRPr>
      </a:lvl6pPr>
      <a:lvl7pPr marL="685800" algn="l" rtl="0" eaLnBrk="1" fontAlgn="base" hangingPunct="1">
        <a:spcBef>
          <a:spcPct val="0"/>
        </a:spcBef>
        <a:spcAft>
          <a:spcPct val="0"/>
        </a:spcAft>
        <a:defRPr sz="2400">
          <a:solidFill>
            <a:schemeClr val="tx2"/>
          </a:solidFill>
          <a:latin typeface="Bookman Old Style" panose="02050604050505020204" pitchFamily="18" charset="0"/>
        </a:defRPr>
      </a:lvl7pPr>
      <a:lvl8pPr marL="1028700" algn="l" rtl="0" eaLnBrk="1" fontAlgn="base" hangingPunct="1">
        <a:spcBef>
          <a:spcPct val="0"/>
        </a:spcBef>
        <a:spcAft>
          <a:spcPct val="0"/>
        </a:spcAft>
        <a:defRPr sz="2400">
          <a:solidFill>
            <a:schemeClr val="tx2"/>
          </a:solidFill>
          <a:latin typeface="Bookman Old Style" panose="02050604050505020204" pitchFamily="18" charset="0"/>
        </a:defRPr>
      </a:lvl8pPr>
      <a:lvl9pPr marL="1371600" algn="l" rtl="0" eaLnBrk="1" fontAlgn="base" hangingPunct="1">
        <a:spcBef>
          <a:spcPct val="0"/>
        </a:spcBef>
        <a:spcAft>
          <a:spcPct val="0"/>
        </a:spcAft>
        <a:defRPr sz="2400">
          <a:solidFill>
            <a:schemeClr val="tx2"/>
          </a:solidFill>
          <a:latin typeface="Bookman Old Style" panose="02050604050505020204" pitchFamily="18" charset="0"/>
        </a:defRPr>
      </a:lvl9pPr>
    </p:titleStyle>
    <p:bodyStyle>
      <a:lvl1pPr marL="182563" indent="-182563" algn="l" rtl="0" eaLnBrk="0" fontAlgn="base" hangingPunct="0">
        <a:spcBef>
          <a:spcPts val="450"/>
        </a:spcBef>
        <a:spcAft>
          <a:spcPct val="0"/>
        </a:spcAft>
        <a:buClr>
          <a:schemeClr val="accent1"/>
        </a:buClr>
        <a:buSzPct val="76000"/>
        <a:buFont typeface="Arial" panose="020B0604020202020204" pitchFamily="34" charset="0"/>
        <a:buChar char="•"/>
        <a:defRPr sz="2500" kern="1200">
          <a:solidFill>
            <a:schemeClr val="tx1"/>
          </a:solidFill>
          <a:latin typeface="+mn-lt"/>
          <a:ea typeface="+mn-ea"/>
          <a:cs typeface="+mn-cs"/>
        </a:defRPr>
      </a:lvl1pPr>
      <a:lvl2pPr marL="409575" indent="-182563" algn="l" rtl="0" eaLnBrk="0" fontAlgn="base" hangingPunct="0">
        <a:spcBef>
          <a:spcPts val="175"/>
        </a:spcBef>
        <a:spcAft>
          <a:spcPct val="0"/>
        </a:spcAft>
        <a:buClr>
          <a:schemeClr val="accent2"/>
        </a:buClr>
        <a:buSzPct val="76000"/>
        <a:buFont typeface="Courier New" panose="02070309020205020404" pitchFamily="49" charset="0"/>
        <a:buChar char="o"/>
        <a:defRPr sz="2100" kern="1200">
          <a:solidFill>
            <a:schemeClr val="tx1"/>
          </a:solidFill>
          <a:latin typeface="+mn-lt"/>
          <a:ea typeface="+mn-ea"/>
          <a:cs typeface="+mn-cs"/>
        </a:defRPr>
      </a:lvl2pPr>
      <a:lvl3pPr marL="639763" indent="-182563" algn="l" rtl="0" eaLnBrk="0" fontAlgn="base" hangingPunct="0">
        <a:spcBef>
          <a:spcPts val="100"/>
        </a:spcBef>
        <a:spcAft>
          <a:spcPct val="0"/>
        </a:spcAft>
        <a:buClr>
          <a:srgbClr val="BCBCBC"/>
        </a:buClr>
        <a:buSzPct val="76000"/>
        <a:buFont typeface="Courier New" panose="02070309020205020404" pitchFamily="49" charset="0"/>
        <a:buChar char="o"/>
        <a:defRPr sz="1500" kern="1200">
          <a:solidFill>
            <a:schemeClr val="tx1"/>
          </a:solidFill>
          <a:latin typeface="+mn-lt"/>
          <a:ea typeface="+mn-ea"/>
          <a:cs typeface="+mn-cs"/>
        </a:defRPr>
      </a:lvl3pPr>
      <a:lvl4pPr marL="822325" indent="-171450" algn="l" rtl="0" eaLnBrk="0" fontAlgn="base" hangingPunct="0">
        <a:spcBef>
          <a:spcPts val="300"/>
        </a:spcBef>
        <a:spcAft>
          <a:spcPct val="0"/>
        </a:spcAft>
        <a:buClr>
          <a:srgbClr val="549FB3"/>
        </a:buClr>
        <a:buSzPct val="70000"/>
        <a:buFont typeface="Wingdings" panose="05000000000000000000" pitchFamily="2" charset="2"/>
        <a:buChar char=""/>
        <a:defRPr kern="1200">
          <a:solidFill>
            <a:schemeClr val="tx1"/>
          </a:solidFill>
          <a:latin typeface="+mn-lt"/>
          <a:ea typeface="+mn-ea"/>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lang="en-US" sz="900" kern="1200" smtClean="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342900" algn="l" rtl="0" eaLnBrk="1" hangingPunct="1">
        <a:defRPr kern="1200">
          <a:solidFill>
            <a:schemeClr val="tx1"/>
          </a:solidFill>
          <a:latin typeface="+mn-lt"/>
          <a:ea typeface="+mn-ea"/>
          <a:cs typeface="+mn-cs"/>
        </a:defRPr>
      </a:lvl2pPr>
      <a:lvl3pPr marL="685800" algn="l" rtl="0" eaLnBrk="1" hangingPunct="1">
        <a:defRPr kern="1200">
          <a:solidFill>
            <a:schemeClr val="tx1"/>
          </a:solidFill>
          <a:latin typeface="+mn-lt"/>
          <a:ea typeface="+mn-ea"/>
          <a:cs typeface="+mn-cs"/>
        </a:defRPr>
      </a:lvl3pPr>
      <a:lvl4pPr marL="1028700" algn="l" rtl="0" eaLnBrk="1" hangingPunct="1">
        <a:defRPr kern="1200">
          <a:solidFill>
            <a:schemeClr val="tx1"/>
          </a:solidFill>
          <a:latin typeface="+mn-lt"/>
          <a:ea typeface="+mn-ea"/>
          <a:cs typeface="+mn-cs"/>
        </a:defRPr>
      </a:lvl4pPr>
      <a:lvl5pPr marL="1371600" algn="l" rtl="0" eaLnBrk="1" hangingPunct="1">
        <a:defRPr kern="1200">
          <a:solidFill>
            <a:schemeClr val="tx1"/>
          </a:solidFill>
          <a:latin typeface="+mn-lt"/>
          <a:ea typeface="+mn-ea"/>
          <a:cs typeface="+mn-cs"/>
        </a:defRPr>
      </a:lvl5pPr>
      <a:lvl6pPr marL="1714500" algn="l" rtl="0" eaLnBrk="1" hangingPunct="1">
        <a:defRPr kern="1200">
          <a:solidFill>
            <a:schemeClr val="tx1"/>
          </a:solidFill>
          <a:latin typeface="+mn-lt"/>
          <a:ea typeface="+mn-ea"/>
          <a:cs typeface="+mn-cs"/>
        </a:defRPr>
      </a:lvl6pPr>
      <a:lvl7pPr marL="2057400" algn="l" rtl="0" eaLnBrk="1" hangingPunct="1">
        <a:defRPr kern="1200">
          <a:solidFill>
            <a:schemeClr val="tx1"/>
          </a:solidFill>
          <a:latin typeface="+mn-lt"/>
          <a:ea typeface="+mn-ea"/>
          <a:cs typeface="+mn-cs"/>
        </a:defRPr>
      </a:lvl7pPr>
      <a:lvl8pPr marL="2400300" algn="l" rtl="0" eaLnBrk="1" hangingPunct="1">
        <a:defRPr kern="1200">
          <a:solidFill>
            <a:schemeClr val="tx1"/>
          </a:solidFill>
          <a:latin typeface="+mn-lt"/>
          <a:ea typeface="+mn-ea"/>
          <a:cs typeface="+mn-cs"/>
        </a:defRPr>
      </a:lvl8pPr>
      <a:lvl9pPr marL="27432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40.xml"/><Relationship Id="rId4" Type="http://schemas.openxmlformats.org/officeDocument/2006/relationships/slide" Target="slide3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5.xml"/><Relationship Id="rId4" Type="http://schemas.openxmlformats.org/officeDocument/2006/relationships/slide" Target="slide23.xml"/></Relationships>
</file>

<file path=ppt/slides/_rels/slide8.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6.xml"/><Relationship Id="rId7" Type="http://schemas.openxmlformats.org/officeDocument/2006/relationships/slide" Target="slide2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image" Target="../media/image8.png"/><Relationship Id="rId4" Type="http://schemas.openxmlformats.org/officeDocument/2006/relationships/slide" Target="slide27.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216025" y="1330777"/>
            <a:ext cx="6629400" cy="1828800"/>
          </a:xfrm>
        </p:spPr>
        <p:txBody>
          <a:bodyPr>
            <a:normAutofit/>
          </a:bodyPr>
          <a:lstStyle/>
          <a:p>
            <a:pPr algn="ctr" eaLnBrk="1" fontAlgn="auto" hangingPunct="1">
              <a:spcAft>
                <a:spcPts val="0"/>
              </a:spcAft>
              <a:defRPr/>
            </a:pPr>
            <a:r>
              <a:rPr lang="en-US" altLang="en-US" sz="3600" dirty="0"/>
              <a:t>Estimating the Economic Value of Zoning Reform</a:t>
            </a:r>
            <a:endParaRPr lang="en-US" sz="3600" dirty="0"/>
          </a:p>
        </p:txBody>
      </p:sp>
      <p:sp>
        <p:nvSpPr>
          <p:cNvPr id="7171" name="Rectangle 3"/>
          <p:cNvSpPr>
            <a:spLocks noGrp="1" noChangeArrowheads="1"/>
          </p:cNvSpPr>
          <p:nvPr>
            <p:ph type="subTitle" idx="1"/>
          </p:nvPr>
        </p:nvSpPr>
        <p:spPr>
          <a:xfrm>
            <a:off x="-79375" y="3429000"/>
            <a:ext cx="9220200" cy="1447800"/>
          </a:xfrm>
        </p:spPr>
        <p:txBody>
          <a:bodyPr anchor="ctr">
            <a:normAutofit fontScale="92500" lnSpcReduction="10000"/>
          </a:bodyPr>
          <a:lstStyle/>
          <a:p>
            <a:pPr algn="ctr" eaLnBrk="1" hangingPunct="1">
              <a:defRPr/>
            </a:pPr>
            <a:r>
              <a:rPr lang="en-US" sz="2200" dirty="0">
                <a:solidFill>
                  <a:schemeClr val="tx2"/>
                </a:solidFill>
              </a:rPr>
              <a:t>Santosh Anagol           Fernando Ferreira          Jonah Rexer</a:t>
            </a:r>
          </a:p>
          <a:p>
            <a:pPr algn="ctr" eaLnBrk="1" hangingPunct="1">
              <a:defRPr/>
            </a:pPr>
            <a:r>
              <a:rPr lang="en-US" sz="2200" dirty="0">
                <a:solidFill>
                  <a:schemeClr val="tx2"/>
                </a:solidFill>
              </a:rPr>
              <a:t>     Wharton                       </a:t>
            </a:r>
            <a:r>
              <a:rPr lang="en-US" sz="2200" dirty="0" err="1">
                <a:solidFill>
                  <a:schemeClr val="tx2"/>
                </a:solidFill>
              </a:rPr>
              <a:t>Wharton</a:t>
            </a:r>
            <a:r>
              <a:rPr lang="en-US" sz="2200" dirty="0">
                <a:solidFill>
                  <a:schemeClr val="tx2"/>
                </a:solidFill>
              </a:rPr>
              <a:t>                   World Bank</a:t>
            </a:r>
          </a:p>
          <a:p>
            <a:pPr algn="ctr" eaLnBrk="1" hangingPunct="1">
              <a:defRPr/>
            </a:pPr>
            <a:endParaRPr lang="en-US" sz="2200" dirty="0">
              <a:solidFill>
                <a:schemeClr val="tx2"/>
              </a:solidFill>
            </a:endParaRPr>
          </a:p>
          <a:p>
            <a:pPr algn="ctr" eaLnBrk="1" hangingPunct="1">
              <a:defRPr/>
            </a:pPr>
            <a:r>
              <a:rPr lang="en-US" sz="2200" dirty="0"/>
              <a:t>World Bank Land Conference</a:t>
            </a:r>
            <a:endParaRPr lang="en-US" sz="2200" dirty="0">
              <a:solidFill>
                <a:schemeClr val="tx2"/>
              </a:solidFill>
            </a:endParaRPr>
          </a:p>
        </p:txBody>
      </p:sp>
      <p:sp>
        <p:nvSpPr>
          <p:cNvPr id="2" name="Rectangle 1"/>
          <p:cNvSpPr/>
          <p:nvPr/>
        </p:nvSpPr>
        <p:spPr>
          <a:xfrm>
            <a:off x="914400" y="5029200"/>
            <a:ext cx="7315200" cy="841920"/>
          </a:xfrm>
          <a:prstGeom prst="rect">
            <a:avLst/>
          </a:prstGeom>
        </p:spPr>
        <p:txBody>
          <a:bodyPr anchor="ctr">
            <a:noAutofit/>
          </a:bodyPr>
          <a:lstStyle/>
          <a:p>
            <a:pPr algn="ctr" eaLnBrk="1" hangingPunct="1">
              <a:spcBef>
                <a:spcPts val="450"/>
              </a:spcBef>
              <a:defRPr/>
            </a:pPr>
            <a:r>
              <a:rPr lang="en-US" altLang="en-US" sz="2000" dirty="0">
                <a:solidFill>
                  <a:srgbClr val="D4D4D6"/>
                </a:solidFill>
                <a:latin typeface="+mj-lt"/>
              </a:rPr>
              <a:t>May 14 2024</a:t>
            </a:r>
          </a:p>
        </p:txBody>
      </p:sp>
    </p:spTree>
    <p:extLst>
      <p:ext uri="{BB962C8B-B14F-4D97-AF65-F5344CB8AC3E}">
        <p14:creationId xmlns:p14="http://schemas.microsoft.com/office/powerpoint/2010/main" val="4246895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152400"/>
            <a:ext cx="8610600" cy="1114425"/>
          </a:xfrm>
        </p:spPr>
        <p:txBody>
          <a:bodyPr/>
          <a:lstStyle/>
          <a:p>
            <a:pPr eaLnBrk="1" hangingPunct="1"/>
            <a:r>
              <a:rPr lang="en-US" altLang="en-US" sz="3200" dirty="0"/>
              <a:t>Equilibrium model of the housing market</a:t>
            </a:r>
          </a:p>
        </p:txBody>
      </p:sp>
      <p:sp>
        <p:nvSpPr>
          <p:cNvPr id="3" name="Content Placeholder 2"/>
          <p:cNvSpPr>
            <a:spLocks noGrp="1"/>
          </p:cNvSpPr>
          <p:nvPr>
            <p:ph sz="quarter" idx="1"/>
          </p:nvPr>
        </p:nvSpPr>
        <p:spPr>
          <a:xfrm>
            <a:off x="304800" y="1425575"/>
            <a:ext cx="8610600" cy="4730750"/>
          </a:xfrm>
        </p:spPr>
        <p:txBody>
          <a:bodyPr/>
          <a:lstStyle/>
          <a:p>
            <a:pPr eaLnBrk="1" fontAlgn="auto" hangingPunct="1">
              <a:spcAft>
                <a:spcPts val="0"/>
              </a:spcAft>
              <a:buFont typeface="Symbol" panose="05050102010706020507" pitchFamily="18" charset="2"/>
              <a:buChar char=""/>
              <a:defRPr/>
            </a:pPr>
            <a:r>
              <a:rPr lang="en-US" dirty="0">
                <a:effectLst/>
              </a:rPr>
              <a:t>Estimate welfare consequences of 2016 zoning reform</a:t>
            </a:r>
          </a:p>
          <a:p>
            <a:pPr lvl="1" eaLnBrk="1" fontAlgn="auto" hangingPunct="1">
              <a:spcAft>
                <a:spcPts val="0"/>
              </a:spcAft>
              <a:buFont typeface="Symbol" panose="05050102010706020507" pitchFamily="18" charset="2"/>
              <a:buChar char=""/>
              <a:defRPr/>
            </a:pPr>
            <a:r>
              <a:rPr lang="en-US" dirty="0"/>
              <a:t>Long term impacts on built environment, prices, and household sorting</a:t>
            </a:r>
          </a:p>
          <a:p>
            <a:pPr lvl="1" eaLnBrk="1" fontAlgn="auto" hangingPunct="1">
              <a:spcAft>
                <a:spcPts val="0"/>
              </a:spcAft>
              <a:buFont typeface="Symbol" panose="05050102010706020507" pitchFamily="18" charset="2"/>
              <a:buChar char=""/>
              <a:defRPr/>
            </a:pPr>
            <a:r>
              <a:rPr lang="en-US" dirty="0">
                <a:effectLst/>
              </a:rPr>
              <a:t>Simulate more aggressive zoning reform</a:t>
            </a:r>
          </a:p>
          <a:p>
            <a:pPr lvl="1" eaLnBrk="1" fontAlgn="auto" hangingPunct="1">
              <a:spcAft>
                <a:spcPts val="0"/>
              </a:spcAft>
              <a:buFont typeface="Symbol" panose="05050102010706020507" pitchFamily="18" charset="2"/>
              <a:buChar char=""/>
              <a:defRPr/>
            </a:pPr>
            <a:endParaRPr lang="en-US" sz="2100" dirty="0">
              <a:effectLst/>
            </a:endParaRPr>
          </a:p>
          <a:p>
            <a:pPr eaLnBrk="1" fontAlgn="auto" hangingPunct="1">
              <a:spcAft>
                <a:spcPts val="0"/>
              </a:spcAft>
              <a:buFont typeface="Symbol" panose="05050102010706020507" pitchFamily="18" charset="2"/>
              <a:buChar char=""/>
              <a:defRPr/>
            </a:pPr>
            <a:r>
              <a:rPr lang="en-US" i="1" dirty="0">
                <a:effectLst/>
              </a:rPr>
              <a:t>Demand:</a:t>
            </a:r>
            <a:r>
              <a:rPr lang="en-US" dirty="0">
                <a:effectLst/>
              </a:rPr>
              <a:t> </a:t>
            </a:r>
            <a:r>
              <a:rPr lang="en-US" dirty="0"/>
              <a:t>Neighborhood choice in prices/amenities (Bayer et al.  2007)</a:t>
            </a:r>
          </a:p>
          <a:p>
            <a:pPr lvl="1" eaLnBrk="1" fontAlgn="auto" hangingPunct="1">
              <a:spcAft>
                <a:spcPts val="0"/>
              </a:spcAft>
              <a:buFont typeface="Symbol" panose="05050102010706020507" pitchFamily="18" charset="2"/>
              <a:buChar char=""/>
              <a:defRPr/>
            </a:pPr>
            <a:r>
              <a:rPr lang="en-US" dirty="0"/>
              <a:t>Model: Random coefficients multinomial logit (Berry et al. 1995)</a:t>
            </a:r>
          </a:p>
          <a:p>
            <a:pPr lvl="1" eaLnBrk="1" fontAlgn="auto" hangingPunct="1">
              <a:spcAft>
                <a:spcPts val="0"/>
              </a:spcAft>
              <a:buFont typeface="Symbol" panose="05050102010706020507" pitchFamily="18" charset="2"/>
              <a:buChar char=""/>
              <a:defRPr/>
            </a:pPr>
            <a:r>
              <a:rPr lang="en-US" dirty="0"/>
              <a:t>Two stage estimation (</a:t>
            </a:r>
            <a:r>
              <a:rPr lang="en-US" dirty="0" err="1"/>
              <a:t>microBLP</a:t>
            </a:r>
            <a:r>
              <a:rPr lang="en-US" dirty="0"/>
              <a:t>): MLE + 2SLS</a:t>
            </a:r>
          </a:p>
          <a:p>
            <a:pPr lvl="1" eaLnBrk="1" fontAlgn="auto" hangingPunct="1">
              <a:spcAft>
                <a:spcPts val="0"/>
              </a:spcAft>
              <a:buFont typeface="Symbol" panose="05050102010706020507" pitchFamily="18" charset="2"/>
              <a:buChar char=""/>
              <a:defRPr/>
            </a:pPr>
            <a:r>
              <a:rPr lang="en-US" dirty="0"/>
              <a:t>IVs:  “Ring” of neighborhood features for price</a:t>
            </a:r>
          </a:p>
          <a:p>
            <a:pPr lvl="2" eaLnBrk="1" fontAlgn="auto" hangingPunct="1">
              <a:spcAft>
                <a:spcPts val="0"/>
              </a:spcAft>
              <a:buFont typeface="Symbol" panose="05050102010706020507" pitchFamily="18" charset="2"/>
              <a:buChar char=""/>
              <a:defRPr/>
            </a:pPr>
            <a:endParaRPr lang="en-US" dirty="0"/>
          </a:p>
          <a:p>
            <a:pPr eaLnBrk="1" fontAlgn="auto" hangingPunct="1">
              <a:spcAft>
                <a:spcPts val="0"/>
              </a:spcAft>
              <a:buFont typeface="Symbol" panose="05050102010706020507" pitchFamily="18" charset="2"/>
              <a:buChar char=""/>
              <a:defRPr/>
            </a:pPr>
            <a:r>
              <a:rPr lang="en-US" i="1" dirty="0"/>
              <a:t>Supply: </a:t>
            </a:r>
            <a:r>
              <a:rPr lang="en-US" dirty="0"/>
              <a:t> Developers apply for permits as a function of prices and zoning</a:t>
            </a:r>
          </a:p>
          <a:p>
            <a:pPr lvl="1" eaLnBrk="1" fontAlgn="auto" hangingPunct="1">
              <a:spcAft>
                <a:spcPts val="0"/>
              </a:spcAft>
              <a:buFont typeface="Symbol" panose="05050102010706020507" pitchFamily="18" charset="2"/>
              <a:buChar char=""/>
              <a:defRPr/>
            </a:pPr>
            <a:r>
              <a:rPr lang="en-US" dirty="0"/>
              <a:t>Model: Poisson regression for count outcome</a:t>
            </a:r>
          </a:p>
          <a:p>
            <a:pPr lvl="1" eaLnBrk="1" fontAlgn="auto" hangingPunct="1">
              <a:spcAft>
                <a:spcPts val="0"/>
              </a:spcAft>
              <a:buFont typeface="Symbol" panose="05050102010706020507" pitchFamily="18" charset="2"/>
              <a:buChar char=""/>
              <a:defRPr/>
            </a:pPr>
            <a:r>
              <a:rPr lang="en-US" dirty="0"/>
              <a:t>Estimation: GMM</a:t>
            </a:r>
          </a:p>
          <a:p>
            <a:pPr lvl="1" eaLnBrk="1" fontAlgn="auto" hangingPunct="1">
              <a:spcAft>
                <a:spcPts val="0"/>
              </a:spcAft>
              <a:buFont typeface="Symbol" panose="05050102010706020507" pitchFamily="18" charset="2"/>
              <a:buChar char=""/>
              <a:defRPr/>
            </a:pPr>
            <a:r>
              <a:rPr lang="en-US" dirty="0"/>
              <a:t>IVs: Bartik labor demand shock for price, reform RD for zoning</a:t>
            </a:r>
          </a:p>
          <a:p>
            <a:pPr marL="457200" lvl="2" indent="0" eaLnBrk="1" fontAlgn="auto" hangingPunct="1">
              <a:spcAft>
                <a:spcPts val="0"/>
              </a:spcAft>
              <a:buNone/>
              <a:defRPr/>
            </a:pPr>
            <a:endParaRPr lang="en-US" dirty="0"/>
          </a:p>
          <a:p>
            <a:pPr marL="457200" lvl="2" indent="0" eaLnBrk="1" fontAlgn="auto" hangingPunct="1">
              <a:spcAft>
                <a:spcPts val="0"/>
              </a:spcAft>
              <a:buNone/>
              <a:defRPr/>
            </a:pPr>
            <a:r>
              <a:rPr lang="en-US" dirty="0">
                <a:hlinkClick r:id="rId3" action="ppaction://hlinksldjump"/>
              </a:rPr>
              <a:t>Demand model</a:t>
            </a:r>
            <a:r>
              <a:rPr lang="en-US" dirty="0"/>
              <a:t>; </a:t>
            </a:r>
            <a:r>
              <a:rPr lang="en-US" dirty="0">
                <a:hlinkClick r:id="rId4" action="ppaction://hlinksldjump"/>
              </a:rPr>
              <a:t>supply model</a:t>
            </a:r>
            <a:endParaRPr lang="en-US" dirty="0"/>
          </a:p>
          <a:p>
            <a:pPr lvl="2" eaLnBrk="1" fontAlgn="auto" hangingPunct="1">
              <a:spcAft>
                <a:spcPts val="0"/>
              </a:spcAft>
              <a:buFont typeface="Symbol" panose="05050102010706020507" pitchFamily="18" charset="2"/>
              <a:buChar char=""/>
              <a:defRPr/>
            </a:pPr>
            <a:endParaRPr lang="en-US" dirty="0"/>
          </a:p>
          <a:p>
            <a:pPr lvl="2" eaLnBrk="1" fontAlgn="auto" hangingPunct="1">
              <a:spcAft>
                <a:spcPts val="0"/>
              </a:spcAft>
              <a:buFont typeface="Symbol" panose="05050102010706020507" pitchFamily="18" charset="2"/>
              <a:buChar char=""/>
              <a:defRPr/>
            </a:pPr>
            <a:endParaRPr lang="en-US" dirty="0"/>
          </a:p>
          <a:p>
            <a:pPr marL="227886" lvl="1" indent="0" eaLnBrk="1" fontAlgn="auto" hangingPunct="1">
              <a:spcAft>
                <a:spcPts val="0"/>
              </a:spcAft>
              <a:buNone/>
              <a:defRPr/>
            </a:pPr>
            <a:endParaRPr lang="en-US" dirty="0"/>
          </a:p>
        </p:txBody>
      </p:sp>
      <p:sp>
        <p:nvSpPr>
          <p:cNvPr id="2" name="Slide Number Placeholder 1"/>
          <p:cNvSpPr>
            <a:spLocks noGrp="1"/>
          </p:cNvSpPr>
          <p:nvPr>
            <p:ph type="sldNum" sz="quarter" idx="12"/>
          </p:nvPr>
        </p:nvSpPr>
        <p:spPr/>
        <p:txBody>
          <a:bodyPr/>
          <a:lstStyle/>
          <a:p>
            <a:pPr>
              <a:defRPr/>
            </a:pPr>
            <a:fld id="{DB6B8256-A6CA-4726-8E27-BD21E01621AB}" type="slidenum">
              <a:rPr lang="en-US" altLang="en-US"/>
              <a:pPr>
                <a:defRPr/>
              </a:pPr>
              <a:t>10</a:t>
            </a:fld>
            <a:endParaRPr lang="en-US" altLang="en-US" dirty="0"/>
          </a:p>
        </p:txBody>
      </p:sp>
    </p:spTree>
    <p:extLst>
      <p:ext uri="{BB962C8B-B14F-4D97-AF65-F5344CB8AC3E}">
        <p14:creationId xmlns:p14="http://schemas.microsoft.com/office/powerpoint/2010/main" val="104834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08D828-732D-4EA3-A48F-1F169150CE24}"/>
              </a:ext>
            </a:extLst>
          </p:cNvPr>
          <p:cNvPicPr>
            <a:picLocks noChangeAspect="1"/>
          </p:cNvPicPr>
          <p:nvPr/>
        </p:nvPicPr>
        <p:blipFill>
          <a:blip r:embed="rId3"/>
          <a:stretch>
            <a:fillRect/>
          </a:stretch>
        </p:blipFill>
        <p:spPr>
          <a:xfrm>
            <a:off x="0" y="1554480"/>
            <a:ext cx="9144000" cy="3779520"/>
          </a:xfrm>
          <a:prstGeom prst="rect">
            <a:avLst/>
          </a:prstGeom>
        </p:spPr>
      </p:pic>
      <p:sp>
        <p:nvSpPr>
          <p:cNvPr id="17410" name="Title 1"/>
          <p:cNvSpPr>
            <a:spLocks noGrp="1"/>
          </p:cNvSpPr>
          <p:nvPr>
            <p:ph type="title"/>
          </p:nvPr>
        </p:nvSpPr>
        <p:spPr/>
        <p:txBody>
          <a:bodyPr/>
          <a:lstStyle/>
          <a:p>
            <a:pPr eaLnBrk="1" hangingPunct="1"/>
            <a:r>
              <a:rPr lang="en-US" altLang="en-US" dirty="0"/>
              <a:t>Demand estimates</a:t>
            </a:r>
          </a:p>
        </p:txBody>
      </p:sp>
      <p:sp>
        <p:nvSpPr>
          <p:cNvPr id="2" name="Slide Number Placeholder 1"/>
          <p:cNvSpPr>
            <a:spLocks noGrp="1"/>
          </p:cNvSpPr>
          <p:nvPr>
            <p:ph type="sldNum" sz="quarter" idx="12"/>
          </p:nvPr>
        </p:nvSpPr>
        <p:spPr/>
        <p:txBody>
          <a:bodyPr/>
          <a:lstStyle/>
          <a:p>
            <a:pPr>
              <a:defRPr/>
            </a:pPr>
            <a:fld id="{DB6B8256-A6CA-4726-8E27-BD21E01621AB}" type="slidenum">
              <a:rPr lang="en-US" altLang="en-US"/>
              <a:pPr>
                <a:defRPr/>
              </a:pPr>
              <a:t>11</a:t>
            </a:fld>
            <a:endParaRPr lang="en-US" altLang="en-US" dirty="0"/>
          </a:p>
        </p:txBody>
      </p:sp>
      <p:sp>
        <p:nvSpPr>
          <p:cNvPr id="5" name="Rectangle 4">
            <a:extLst>
              <a:ext uri="{FF2B5EF4-FFF2-40B4-BE49-F238E27FC236}">
                <a16:creationId xmlns:a16="http://schemas.microsoft.com/office/drawing/2014/main" id="{45CDF938-37D0-EE45-A6CB-6EC34D6A3F70}"/>
              </a:ext>
            </a:extLst>
          </p:cNvPr>
          <p:cNvSpPr/>
          <p:nvPr/>
        </p:nvSpPr>
        <p:spPr>
          <a:xfrm>
            <a:off x="152400" y="4648200"/>
            <a:ext cx="8839200" cy="6096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98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Supply estimates</a:t>
            </a:r>
          </a:p>
        </p:txBody>
      </p:sp>
      <p:sp>
        <p:nvSpPr>
          <p:cNvPr id="2" name="Slide Number Placeholder 1"/>
          <p:cNvSpPr>
            <a:spLocks noGrp="1"/>
          </p:cNvSpPr>
          <p:nvPr>
            <p:ph type="sldNum" sz="quarter" idx="12"/>
          </p:nvPr>
        </p:nvSpPr>
        <p:spPr/>
        <p:txBody>
          <a:bodyPr/>
          <a:lstStyle/>
          <a:p>
            <a:pPr>
              <a:defRPr/>
            </a:pPr>
            <a:fld id="{DB6B8256-A6CA-4726-8E27-BD21E01621AB}" type="slidenum">
              <a:rPr lang="en-US" altLang="en-US"/>
              <a:pPr>
                <a:defRPr/>
              </a:pPr>
              <a:t>12</a:t>
            </a:fld>
            <a:endParaRPr lang="en-US" altLang="en-US" dirty="0"/>
          </a:p>
        </p:txBody>
      </p:sp>
      <p:pic>
        <p:nvPicPr>
          <p:cNvPr id="5" name="Picture 4">
            <a:extLst>
              <a:ext uri="{FF2B5EF4-FFF2-40B4-BE49-F238E27FC236}">
                <a16:creationId xmlns:a16="http://schemas.microsoft.com/office/drawing/2014/main" id="{C84DBB5E-AB58-D67E-3BCC-3BF3C8D3A9BF}"/>
              </a:ext>
            </a:extLst>
          </p:cNvPr>
          <p:cNvPicPr>
            <a:picLocks noChangeAspect="1"/>
          </p:cNvPicPr>
          <p:nvPr/>
        </p:nvPicPr>
        <p:blipFill>
          <a:blip r:embed="rId3"/>
          <a:stretch>
            <a:fillRect/>
          </a:stretch>
        </p:blipFill>
        <p:spPr>
          <a:xfrm>
            <a:off x="385762" y="1295400"/>
            <a:ext cx="8372475" cy="4829175"/>
          </a:xfrm>
          <a:prstGeom prst="rect">
            <a:avLst/>
          </a:prstGeom>
        </p:spPr>
      </p:pic>
      <p:sp>
        <p:nvSpPr>
          <p:cNvPr id="4" name="TextBox 3">
            <a:extLst>
              <a:ext uri="{FF2B5EF4-FFF2-40B4-BE49-F238E27FC236}">
                <a16:creationId xmlns:a16="http://schemas.microsoft.com/office/drawing/2014/main" id="{01015420-BB96-2104-0EFB-8FCA63490E58}"/>
              </a:ext>
            </a:extLst>
          </p:cNvPr>
          <p:cNvSpPr txBox="1"/>
          <p:nvPr/>
        </p:nvSpPr>
        <p:spPr bwMode="auto">
          <a:xfrm>
            <a:off x="457200" y="6198513"/>
            <a:ext cx="1833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pPr eaLnBrk="1" hangingPunct="1"/>
            <a:r>
              <a:rPr lang="en-US" sz="2200" dirty="0">
                <a:solidFill>
                  <a:schemeClr val="tx2"/>
                </a:solidFill>
                <a:latin typeface="+mn-lt"/>
                <a:hlinkClick r:id="rId4" action="ppaction://hlinksldjump"/>
              </a:rPr>
              <a:t>Bartik IV plots</a:t>
            </a:r>
            <a:endParaRPr lang="en-US" sz="2200" dirty="0">
              <a:solidFill>
                <a:schemeClr val="tx2"/>
              </a:solidFill>
              <a:latin typeface="+mn-lt"/>
            </a:endParaRPr>
          </a:p>
        </p:txBody>
      </p:sp>
    </p:spTree>
    <p:extLst>
      <p:ext uri="{BB962C8B-B14F-4D97-AF65-F5344CB8AC3E}">
        <p14:creationId xmlns:p14="http://schemas.microsoft.com/office/powerpoint/2010/main" val="412011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Equilibrium and simulation</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381000" y="1425575"/>
                <a:ext cx="8458200" cy="4730750"/>
              </a:xfrm>
            </p:spPr>
            <p:txBody>
              <a:bodyPr/>
              <a:lstStyle/>
              <a:p>
                <a:pPr marL="0" indent="0" eaLnBrk="1" fontAlgn="auto" hangingPunct="1">
                  <a:spcAft>
                    <a:spcPts val="0"/>
                  </a:spcAft>
                  <a:buNone/>
                  <a:defRPr/>
                </a:pPr>
                <a:r>
                  <a:rPr lang="en-US" sz="2400" dirty="0"/>
                  <a:t>Equilibrium condition: supply = demand in each neighborhood:</a:t>
                </a:r>
              </a:p>
              <a:p>
                <a:pPr marL="0" indent="0" eaLnBrk="1" fontAlgn="auto" hangingPunct="1">
                  <a:spcAft>
                    <a:spcPts val="0"/>
                  </a:spcAft>
                  <a:buNone/>
                  <a:defRPr/>
                </a:pPr>
                <a:endParaRPr lang="en-US" sz="2400" dirty="0"/>
              </a:p>
              <a:p>
                <a:pPr marL="0" indent="0" eaLnBrk="1" fontAlgn="auto" hangingPunct="1">
                  <a:spcAft>
                    <a:spcPts val="0"/>
                  </a:spcAft>
                  <a:buNone/>
                  <a:defRPr/>
                </a:pPr>
                <a:r>
                  <a:rPr lang="en-US" sz="2400" dirty="0"/>
                  <a:t>Simulation:</a:t>
                </a:r>
              </a:p>
              <a:p>
                <a:pPr marL="457200" indent="-457200" eaLnBrk="1" fontAlgn="auto" hangingPunct="1">
                  <a:spcAft>
                    <a:spcPts val="0"/>
                  </a:spcAft>
                  <a:buAutoNum type="arabicPeriod"/>
                  <a:defRPr/>
                </a:pPr>
                <a:r>
                  <a:rPr lang="en-US" dirty="0"/>
                  <a:t>Shock the model with a zoning map </a:t>
                </a:r>
                <a14:m>
                  <m:oMath xmlns:m="http://schemas.openxmlformats.org/officeDocument/2006/math">
                    <m:r>
                      <a:rPr lang="en-US" b="0" i="1" smtClean="0">
                        <a:latin typeface="Cambria Math" panose="02040503050406030204" pitchFamily="18" charset="0"/>
                      </a:rPr>
                      <m:t>𝑀</m:t>
                    </m:r>
                  </m:oMath>
                </a14:m>
                <a:endParaRPr lang="en-US" i="1" dirty="0"/>
              </a:p>
              <a:p>
                <a:pPr marL="457200" indent="-457200" eaLnBrk="1" fontAlgn="auto" hangingPunct="1">
                  <a:spcAft>
                    <a:spcPts val="0"/>
                  </a:spcAft>
                  <a:buAutoNum type="arabicPeriod"/>
                  <a:defRPr/>
                </a:pPr>
                <a:r>
                  <a:rPr lang="en-US" dirty="0"/>
                  <a:t>Search for price vector </a:t>
                </a:r>
                <a14:m>
                  <m:oMath xmlns:m="http://schemas.openxmlformats.org/officeDocument/2006/math">
                    <m:r>
                      <a:rPr lang="en-US" b="0" i="1" smtClean="0">
                        <a:latin typeface="Cambria Math" panose="02040503050406030204" pitchFamily="18" charset="0"/>
                      </a:rPr>
                      <m:t>𝑝</m:t>
                    </m:r>
                  </m:oMath>
                </a14:m>
                <a:r>
                  <a:rPr lang="en-US" dirty="0"/>
                  <a:t> that solves this system of </a:t>
                </a:r>
                <a:r>
                  <a:rPr lang="en-US" i="1" dirty="0"/>
                  <a:t>J</a:t>
                </a:r>
                <a:r>
                  <a:rPr lang="en-US" dirty="0"/>
                  <a:t> nonlinear equations given </a:t>
                </a:r>
                <a14:m>
                  <m:oMath xmlns:m="http://schemas.openxmlformats.org/officeDocument/2006/math">
                    <m:r>
                      <a:rPr lang="en-US" b="0" i="1" smtClean="0">
                        <a:latin typeface="Cambria Math" panose="02040503050406030204" pitchFamily="18" charset="0"/>
                      </a:rPr>
                      <m:t>𝑀</m:t>
                    </m:r>
                  </m:oMath>
                </a14:m>
                <a:endParaRPr lang="en-US" dirty="0"/>
              </a:p>
              <a:p>
                <a:pPr marL="457200" indent="-457200" eaLnBrk="1" fontAlgn="auto" hangingPunct="1">
                  <a:spcAft>
                    <a:spcPts val="0"/>
                  </a:spcAft>
                  <a:buAutoNum type="arabicPeriod"/>
                  <a:defRPr/>
                </a:pPr>
                <a:r>
                  <a:rPr lang="en-US" dirty="0"/>
                  <a:t>Calculate new neighborhood features at </a:t>
                </a:r>
                <a14:m>
                  <m:oMath xmlns:m="http://schemas.openxmlformats.org/officeDocument/2006/math">
                    <m:r>
                      <a:rPr lang="en-US" i="1" smtClean="0">
                        <a:latin typeface="Cambria Math" panose="02040503050406030204" pitchFamily="18" charset="0"/>
                      </a:rPr>
                      <m:t>𝑝</m:t>
                    </m:r>
                    <m:r>
                      <a:rPr lang="en-US" i="1">
                        <a:latin typeface="Cambria Math" panose="02040503050406030204" pitchFamily="18" charset="0"/>
                      </a:rPr>
                      <m:t> </m:t>
                    </m:r>
                  </m:oMath>
                </a14:m>
                <a:r>
                  <a:rPr lang="en-US" dirty="0"/>
                  <a:t>:</a:t>
                </a:r>
              </a:p>
              <a:p>
                <a:pPr lvl="1" eaLnBrk="1" fontAlgn="auto" hangingPunct="1">
                  <a:spcAft>
                    <a:spcPts val="0"/>
                  </a:spcAft>
                  <a:buFont typeface="Symbol" panose="05050102010706020507" pitchFamily="18" charset="2"/>
                  <a:buChar char=""/>
                  <a:defRPr/>
                </a:pPr>
                <a:r>
                  <a:rPr lang="en-US" dirty="0"/>
                  <a:t>Age, number of units, density, travel time, and demographics</a:t>
                </a:r>
              </a:p>
              <a:p>
                <a:pPr eaLnBrk="1" fontAlgn="auto" hangingPunct="1">
                  <a:spcAft>
                    <a:spcPts val="0"/>
                  </a:spcAft>
                  <a:buFont typeface="Symbol" panose="05050102010706020507" pitchFamily="18" charset="2"/>
                  <a:buChar char=""/>
                  <a:defRPr/>
                </a:pPr>
                <a:endParaRPr lang="en-US" dirty="0"/>
              </a:p>
              <a:p>
                <a:pPr eaLnBrk="1" fontAlgn="auto" hangingPunct="1">
                  <a:spcAft>
                    <a:spcPts val="0"/>
                  </a:spcAft>
                  <a:buFont typeface="Symbol" panose="05050102010706020507" pitchFamily="18" charset="2"/>
                  <a:buChar char=""/>
                  <a:defRPr/>
                </a:pPr>
                <a:r>
                  <a:rPr lang="en-US" sz="2400" dirty="0"/>
                  <a:t>Counterfactuals: 10-year horizon</a:t>
                </a:r>
              </a:p>
              <a:p>
                <a:pPr lvl="1" eaLnBrk="1" fontAlgn="auto" hangingPunct="1">
                  <a:spcAft>
                    <a:spcPts val="0"/>
                  </a:spcAft>
                  <a:buFont typeface="Symbol" panose="05050102010706020507" pitchFamily="18" charset="2"/>
                  <a:buChar char=""/>
                  <a:defRPr/>
                </a:pPr>
                <a:r>
                  <a:rPr lang="en-US" sz="2200" dirty="0"/>
                  <a:t>2004 zoning, 2016 zoning, “Double BAR” scenario</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81000" y="1425575"/>
                <a:ext cx="8458200" cy="4730750"/>
              </a:xfrm>
              <a:blipFill>
                <a:blip r:embed="rId3"/>
                <a:stretch>
                  <a:fillRect l="-1154" t="-103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DB6B8256-A6CA-4726-8E27-BD21E01621AB}" type="slidenum">
              <a:rPr lang="en-US" altLang="en-US"/>
              <a:pPr>
                <a:defRPr/>
              </a:pPr>
              <a:t>13</a:t>
            </a:fld>
            <a:endParaRPr lang="en-US" altLang="en-US" dirty="0"/>
          </a:p>
        </p:txBody>
      </p:sp>
    </p:spTree>
    <p:extLst>
      <p:ext uri="{BB962C8B-B14F-4D97-AF65-F5344CB8AC3E}">
        <p14:creationId xmlns:p14="http://schemas.microsoft.com/office/powerpoint/2010/main" val="121908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83F37-86C7-2D7C-3781-94567122C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13537-32DD-054A-3BB4-4C2442F6B6F9}"/>
              </a:ext>
            </a:extLst>
          </p:cNvPr>
          <p:cNvSpPr>
            <a:spLocks noGrp="1"/>
          </p:cNvSpPr>
          <p:nvPr>
            <p:ph type="title"/>
          </p:nvPr>
        </p:nvSpPr>
        <p:spPr/>
        <p:txBody>
          <a:bodyPr/>
          <a:lstStyle/>
          <a:p>
            <a:r>
              <a:rPr lang="en-US" dirty="0"/>
              <a:t>Simulation: Prices and quantities</a:t>
            </a:r>
          </a:p>
        </p:txBody>
      </p:sp>
      <p:sp>
        <p:nvSpPr>
          <p:cNvPr id="3" name="Content Placeholder 2">
            <a:extLst>
              <a:ext uri="{FF2B5EF4-FFF2-40B4-BE49-F238E27FC236}">
                <a16:creationId xmlns:a16="http://schemas.microsoft.com/office/drawing/2014/main" id="{A3EF2D57-FF65-8C73-F585-2FC25A40F33A}"/>
              </a:ext>
            </a:extLst>
          </p:cNvPr>
          <p:cNvSpPr>
            <a:spLocks noGrp="1"/>
          </p:cNvSpPr>
          <p:nvPr>
            <p:ph sz="quarter" idx="1"/>
          </p:nvPr>
        </p:nvSpPr>
        <p:spPr>
          <a:xfrm>
            <a:off x="457200" y="4495800"/>
            <a:ext cx="8610600" cy="1660525"/>
          </a:xfrm>
        </p:spPr>
        <p:txBody>
          <a:bodyPr/>
          <a:lstStyle/>
          <a:p>
            <a:pPr eaLnBrk="1" fontAlgn="auto" hangingPunct="1">
              <a:spcAft>
                <a:spcPts val="0"/>
              </a:spcAft>
              <a:buFont typeface="Symbol" panose="05050102010706020507" pitchFamily="18" charset="2"/>
              <a:buChar char=""/>
              <a:defRPr/>
            </a:pPr>
            <a:r>
              <a:rPr lang="en-US" sz="2400" dirty="0"/>
              <a:t>Reform has the following outcomes after 10-year period:</a:t>
            </a:r>
          </a:p>
          <a:p>
            <a:pPr lvl="1" eaLnBrk="1" fontAlgn="auto" hangingPunct="1">
              <a:spcAft>
                <a:spcPts val="0"/>
              </a:spcAft>
              <a:buFont typeface="Symbol" panose="05050102010706020507" pitchFamily="18" charset="2"/>
              <a:buChar char=""/>
              <a:defRPr/>
            </a:pPr>
            <a:r>
              <a:rPr lang="en-US" dirty="0"/>
              <a:t>47K more new units (1.9% of stock)</a:t>
            </a:r>
          </a:p>
          <a:p>
            <a:pPr lvl="1" eaLnBrk="1" fontAlgn="auto" hangingPunct="1">
              <a:spcAft>
                <a:spcPts val="0"/>
              </a:spcAft>
              <a:buFont typeface="Symbol" panose="05050102010706020507" pitchFamily="18" charset="2"/>
              <a:buChar char=""/>
              <a:defRPr/>
            </a:pPr>
            <a:r>
              <a:rPr lang="en-US" dirty="0"/>
              <a:t>0.5% reduction in average prices</a:t>
            </a:r>
          </a:p>
          <a:p>
            <a:pPr eaLnBrk="1" fontAlgn="auto" hangingPunct="1">
              <a:spcAft>
                <a:spcPts val="0"/>
              </a:spcAft>
              <a:buFont typeface="Symbol" panose="05050102010706020507" pitchFamily="18" charset="2"/>
              <a:buChar char=""/>
              <a:defRPr/>
            </a:pPr>
            <a:r>
              <a:rPr lang="en-US" dirty="0"/>
              <a:t>Results much larger with double BAR, but assumptions less credible</a:t>
            </a:r>
          </a:p>
          <a:p>
            <a:pPr marL="227886" lvl="1" indent="0" eaLnBrk="1" fontAlgn="auto" hangingPunct="1">
              <a:spcAft>
                <a:spcPts val="0"/>
              </a:spcAft>
              <a:buNone/>
              <a:defRPr/>
            </a:pPr>
            <a:endParaRPr lang="en-US" sz="2200" dirty="0">
              <a:hlinkClick r:id="rId3" action="ppaction://hlinksldjump"/>
            </a:endParaRPr>
          </a:p>
          <a:p>
            <a:pPr marL="227886" lvl="1" indent="0" eaLnBrk="1" fontAlgn="auto" hangingPunct="1">
              <a:spcAft>
                <a:spcPts val="0"/>
              </a:spcAft>
              <a:buNone/>
              <a:defRPr/>
            </a:pPr>
            <a:r>
              <a:rPr lang="en-US" sz="2200" dirty="0">
                <a:hlinkClick r:id="rId3" action="ppaction://hlinksldjump"/>
              </a:rPr>
              <a:t>Model validation prices</a:t>
            </a:r>
            <a:r>
              <a:rPr lang="en-US" sz="2200" dirty="0"/>
              <a:t>; </a:t>
            </a:r>
            <a:r>
              <a:rPr lang="en-US" sz="2200" dirty="0">
                <a:hlinkClick r:id="rId4" action="ppaction://hlinksldjump"/>
              </a:rPr>
              <a:t>demographics</a:t>
            </a:r>
            <a:r>
              <a:rPr lang="en-US" sz="2200" dirty="0"/>
              <a:t>; </a:t>
            </a:r>
            <a:r>
              <a:rPr lang="en-US" sz="2200" dirty="0">
                <a:hlinkClick r:id="rId5" action="ppaction://hlinksldjump"/>
              </a:rPr>
              <a:t>map</a:t>
            </a:r>
            <a:endParaRPr lang="en-US" sz="2200" dirty="0"/>
          </a:p>
          <a:p>
            <a:pPr marL="227886" lvl="1" indent="0" eaLnBrk="1" fontAlgn="auto" hangingPunct="1">
              <a:spcAft>
                <a:spcPts val="0"/>
              </a:spcAft>
              <a:buNone/>
              <a:defRPr/>
            </a:pPr>
            <a:endParaRPr lang="en-US" sz="2200" dirty="0"/>
          </a:p>
          <a:p>
            <a:pPr lvl="1" eaLnBrk="1" fontAlgn="auto" hangingPunct="1">
              <a:spcAft>
                <a:spcPts val="0"/>
              </a:spcAft>
              <a:buFont typeface="Symbol" panose="05050102010706020507" pitchFamily="18" charset="2"/>
              <a:buChar char=""/>
              <a:defRPr/>
            </a:pPr>
            <a:endParaRPr lang="en-US" sz="2200" dirty="0"/>
          </a:p>
          <a:p>
            <a:pPr lvl="1" eaLnBrk="1" fontAlgn="auto" hangingPunct="1">
              <a:spcAft>
                <a:spcPts val="0"/>
              </a:spcAft>
              <a:buFont typeface="Symbol" panose="05050102010706020507" pitchFamily="18" charset="2"/>
              <a:buChar char=""/>
              <a:defRPr/>
            </a:pPr>
            <a:endParaRPr lang="en-US" sz="2200" dirty="0"/>
          </a:p>
        </p:txBody>
      </p:sp>
      <p:sp>
        <p:nvSpPr>
          <p:cNvPr id="4" name="Slide Number Placeholder 3">
            <a:extLst>
              <a:ext uri="{FF2B5EF4-FFF2-40B4-BE49-F238E27FC236}">
                <a16:creationId xmlns:a16="http://schemas.microsoft.com/office/drawing/2014/main" id="{8321A252-F82A-B1C7-7E7E-47E4CBCC6640}"/>
              </a:ext>
            </a:extLst>
          </p:cNvPr>
          <p:cNvSpPr>
            <a:spLocks noGrp="1"/>
          </p:cNvSpPr>
          <p:nvPr>
            <p:ph type="sldNum" sz="quarter" idx="12"/>
          </p:nvPr>
        </p:nvSpPr>
        <p:spPr/>
        <p:txBody>
          <a:bodyPr/>
          <a:lstStyle/>
          <a:p>
            <a:pPr>
              <a:defRPr/>
            </a:pPr>
            <a:fld id="{9A30A592-D179-4F51-8168-293BC92D874E}" type="slidenum">
              <a:rPr lang="en-US" altLang="en-US" smtClean="0"/>
              <a:pPr>
                <a:defRPr/>
              </a:pPr>
              <a:t>14</a:t>
            </a:fld>
            <a:endParaRPr lang="en-US" altLang="en-US" dirty="0"/>
          </a:p>
        </p:txBody>
      </p:sp>
      <p:pic>
        <p:nvPicPr>
          <p:cNvPr id="6" name="Picture 5">
            <a:extLst>
              <a:ext uri="{FF2B5EF4-FFF2-40B4-BE49-F238E27FC236}">
                <a16:creationId xmlns:a16="http://schemas.microsoft.com/office/drawing/2014/main" id="{166545B4-EB28-A9BB-9D72-3CF475A5AC1D}"/>
              </a:ext>
            </a:extLst>
          </p:cNvPr>
          <p:cNvPicPr>
            <a:picLocks noChangeAspect="1"/>
          </p:cNvPicPr>
          <p:nvPr/>
        </p:nvPicPr>
        <p:blipFill rotWithShape="1">
          <a:blip r:embed="rId6"/>
          <a:srcRect t="1" b="46885"/>
          <a:stretch/>
        </p:blipFill>
        <p:spPr>
          <a:xfrm>
            <a:off x="721081" y="1371600"/>
            <a:ext cx="7701838" cy="2468880"/>
          </a:xfrm>
          <a:prstGeom prst="rect">
            <a:avLst/>
          </a:prstGeom>
        </p:spPr>
      </p:pic>
    </p:spTree>
    <p:extLst>
      <p:ext uri="{BB962C8B-B14F-4D97-AF65-F5344CB8AC3E}">
        <p14:creationId xmlns:p14="http://schemas.microsoft.com/office/powerpoint/2010/main" val="123046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 supply, lower prices</a:t>
            </a:r>
          </a:p>
        </p:txBody>
      </p:sp>
      <p:sp>
        <p:nvSpPr>
          <p:cNvPr id="4" name="Slide Number Placeholder 3"/>
          <p:cNvSpPr>
            <a:spLocks noGrp="1"/>
          </p:cNvSpPr>
          <p:nvPr>
            <p:ph type="sldNum" sz="quarter" idx="12"/>
          </p:nvPr>
        </p:nvSpPr>
        <p:spPr/>
        <p:txBody>
          <a:bodyPr/>
          <a:lstStyle/>
          <a:p>
            <a:pPr>
              <a:defRPr/>
            </a:pPr>
            <a:fld id="{9A30A592-D179-4F51-8168-293BC92D874E}" type="slidenum">
              <a:rPr lang="en-US" altLang="en-US" smtClean="0"/>
              <a:pPr>
                <a:defRPr/>
              </a:pPr>
              <a:t>15</a:t>
            </a:fld>
            <a:endParaRPr lang="en-US" altLang="en-US" dirty="0"/>
          </a:p>
        </p:txBody>
      </p:sp>
      <p:pic>
        <p:nvPicPr>
          <p:cNvPr id="5" name="Picture 4">
            <a:extLst>
              <a:ext uri="{FF2B5EF4-FFF2-40B4-BE49-F238E27FC236}">
                <a16:creationId xmlns:a16="http://schemas.microsoft.com/office/drawing/2014/main" id="{9C062972-D65E-45FD-B946-062BAFBE7493}"/>
              </a:ext>
            </a:extLst>
          </p:cNvPr>
          <p:cNvPicPr>
            <a:picLocks noChangeAspect="1"/>
          </p:cNvPicPr>
          <p:nvPr/>
        </p:nvPicPr>
        <p:blipFill>
          <a:blip r:embed="rId3"/>
          <a:stretch>
            <a:fillRect/>
          </a:stretch>
        </p:blipFill>
        <p:spPr>
          <a:xfrm>
            <a:off x="572316" y="1295400"/>
            <a:ext cx="8114484" cy="5315052"/>
          </a:xfrm>
          <a:prstGeom prst="rect">
            <a:avLst/>
          </a:prstGeom>
        </p:spPr>
      </p:pic>
    </p:spTree>
    <p:extLst>
      <p:ext uri="{BB962C8B-B14F-4D97-AF65-F5344CB8AC3E}">
        <p14:creationId xmlns:p14="http://schemas.microsoft.com/office/powerpoint/2010/main" val="226194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surplus</a:t>
            </a:r>
          </a:p>
        </p:txBody>
      </p:sp>
      <p:sp>
        <p:nvSpPr>
          <p:cNvPr id="3" name="Content Placeholder 2">
            <a:extLst>
              <a:ext uri="{FF2B5EF4-FFF2-40B4-BE49-F238E27FC236}">
                <a16:creationId xmlns:a16="http://schemas.microsoft.com/office/drawing/2014/main" id="{79EE30F9-7439-49F9-1DEF-18066FAA938F}"/>
              </a:ext>
            </a:extLst>
          </p:cNvPr>
          <p:cNvSpPr>
            <a:spLocks noGrp="1"/>
          </p:cNvSpPr>
          <p:nvPr>
            <p:ph sz="quarter" idx="1"/>
          </p:nvPr>
        </p:nvSpPr>
        <p:spPr>
          <a:xfrm>
            <a:off x="5867400" y="1487430"/>
            <a:ext cx="3048000" cy="5141970"/>
          </a:xfrm>
        </p:spPr>
        <p:txBody>
          <a:bodyPr/>
          <a:lstStyle/>
          <a:p>
            <a:pPr eaLnBrk="1" fontAlgn="auto" hangingPunct="1">
              <a:spcAft>
                <a:spcPts val="0"/>
              </a:spcAft>
              <a:buFont typeface="Symbol" panose="05050102010706020507" pitchFamily="18" charset="2"/>
              <a:buChar char=""/>
              <a:defRPr/>
            </a:pPr>
            <a:r>
              <a:rPr lang="en-US" sz="2000" dirty="0"/>
              <a:t>Average household gain is small: R$107</a:t>
            </a:r>
          </a:p>
          <a:p>
            <a:pPr lvl="3" eaLnBrk="1" fontAlgn="auto" hangingPunct="1">
              <a:spcAft>
                <a:spcPts val="0"/>
              </a:spcAft>
              <a:buFont typeface="Symbol" panose="05050102010706020507" pitchFamily="18" charset="2"/>
              <a:buChar char=""/>
              <a:defRPr/>
            </a:pPr>
            <a:endParaRPr lang="en-US" sz="1400" dirty="0"/>
          </a:p>
          <a:p>
            <a:pPr eaLnBrk="1" fontAlgn="auto" hangingPunct="1">
              <a:spcAft>
                <a:spcPts val="0"/>
              </a:spcAft>
              <a:buFont typeface="Symbol" panose="05050102010706020507" pitchFamily="18" charset="2"/>
              <a:buChar char=""/>
              <a:defRPr/>
            </a:pPr>
            <a:r>
              <a:rPr lang="en-US" sz="2000" dirty="0"/>
              <a:t>Gains from changes in built environment 4.3x larger than gains from price reductions – changes in commuting not very important</a:t>
            </a:r>
          </a:p>
          <a:p>
            <a:pPr lvl="3" eaLnBrk="1" fontAlgn="auto" hangingPunct="1">
              <a:spcAft>
                <a:spcPts val="0"/>
              </a:spcAft>
              <a:buFont typeface="Symbol" panose="05050102010706020507" pitchFamily="18" charset="2"/>
              <a:buChar char=""/>
              <a:defRPr/>
            </a:pPr>
            <a:endParaRPr lang="en-US" sz="1400" dirty="0"/>
          </a:p>
          <a:p>
            <a:pPr eaLnBrk="1" fontAlgn="auto" hangingPunct="1">
              <a:spcAft>
                <a:spcPts val="0"/>
              </a:spcAft>
              <a:buFont typeface="Symbol" panose="05050102010706020507" pitchFamily="18" charset="2"/>
              <a:buChar char=""/>
              <a:defRPr/>
            </a:pPr>
            <a:r>
              <a:rPr lang="en-US" sz="2000" dirty="0"/>
              <a:t>Largest gains to highest education and income groups</a:t>
            </a:r>
          </a:p>
        </p:txBody>
      </p:sp>
      <p:sp>
        <p:nvSpPr>
          <p:cNvPr id="4" name="Slide Number Placeholder 3"/>
          <p:cNvSpPr>
            <a:spLocks noGrp="1"/>
          </p:cNvSpPr>
          <p:nvPr>
            <p:ph type="sldNum" sz="quarter" idx="12"/>
          </p:nvPr>
        </p:nvSpPr>
        <p:spPr/>
        <p:txBody>
          <a:bodyPr/>
          <a:lstStyle/>
          <a:p>
            <a:pPr>
              <a:defRPr/>
            </a:pPr>
            <a:fld id="{9A30A592-D179-4F51-8168-293BC92D874E}" type="slidenum">
              <a:rPr lang="en-US" altLang="en-US" smtClean="0"/>
              <a:pPr>
                <a:defRPr/>
              </a:pPr>
              <a:t>16</a:t>
            </a:fld>
            <a:endParaRPr lang="en-US" altLang="en-US" dirty="0"/>
          </a:p>
        </p:txBody>
      </p:sp>
      <p:sp>
        <p:nvSpPr>
          <p:cNvPr id="6" name="Rectangle 5"/>
          <p:cNvSpPr/>
          <p:nvPr/>
        </p:nvSpPr>
        <p:spPr>
          <a:xfrm>
            <a:off x="5867400" y="1676400"/>
            <a:ext cx="3200400" cy="969496"/>
          </a:xfrm>
          <a:prstGeom prst="rect">
            <a:avLst/>
          </a:prstGeom>
        </p:spPr>
        <p:txBody>
          <a:bodyPr wrap="square">
            <a:spAutoFit/>
          </a:bodyPr>
          <a:lstStyle/>
          <a:p>
            <a:pPr eaLnBrk="1" fontAlgn="auto" hangingPunct="1">
              <a:spcAft>
                <a:spcPts val="0"/>
              </a:spcAft>
              <a:buFont typeface="Symbol" panose="05050102010706020507" pitchFamily="18" charset="2"/>
              <a:buChar char=""/>
              <a:defRPr/>
            </a:pPr>
            <a:endParaRPr lang="en-US" sz="1900" dirty="0"/>
          </a:p>
          <a:p>
            <a:pPr eaLnBrk="1" fontAlgn="auto" hangingPunct="1">
              <a:spcAft>
                <a:spcPts val="0"/>
              </a:spcAft>
              <a:buFont typeface="Symbol" panose="05050102010706020507" pitchFamily="18" charset="2"/>
              <a:buChar char=""/>
              <a:defRPr/>
            </a:pPr>
            <a:endParaRPr lang="en-US" sz="1900" dirty="0"/>
          </a:p>
          <a:p>
            <a:pPr eaLnBrk="1" fontAlgn="auto" hangingPunct="1">
              <a:spcAft>
                <a:spcPts val="0"/>
              </a:spcAft>
              <a:defRPr/>
            </a:pPr>
            <a:endParaRPr lang="en-US" sz="1900" dirty="0"/>
          </a:p>
        </p:txBody>
      </p:sp>
      <p:pic>
        <p:nvPicPr>
          <p:cNvPr id="9" name="Picture 8">
            <a:extLst>
              <a:ext uri="{FF2B5EF4-FFF2-40B4-BE49-F238E27FC236}">
                <a16:creationId xmlns:a16="http://schemas.microsoft.com/office/drawing/2014/main" id="{92B782FD-6114-2C44-FA0B-3AE17BFA0339}"/>
              </a:ext>
            </a:extLst>
          </p:cNvPr>
          <p:cNvPicPr>
            <a:picLocks noChangeAspect="1"/>
          </p:cNvPicPr>
          <p:nvPr/>
        </p:nvPicPr>
        <p:blipFill>
          <a:blip r:embed="rId3"/>
          <a:stretch>
            <a:fillRect/>
          </a:stretch>
        </p:blipFill>
        <p:spPr>
          <a:xfrm>
            <a:off x="457200" y="1366085"/>
            <a:ext cx="4786544" cy="5172827"/>
          </a:xfrm>
          <a:prstGeom prst="rect">
            <a:avLst/>
          </a:prstGeom>
        </p:spPr>
      </p:pic>
    </p:spTree>
    <p:extLst>
      <p:ext uri="{BB962C8B-B14F-4D97-AF65-F5344CB8AC3E}">
        <p14:creationId xmlns:p14="http://schemas.microsoft.com/office/powerpoint/2010/main" val="100323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Welfare and transfers</a:t>
            </a:r>
          </a:p>
        </p:txBody>
      </p:sp>
      <p:sp>
        <p:nvSpPr>
          <p:cNvPr id="6" name="Content Placeholder 2">
            <a:extLst>
              <a:ext uri="{FF2B5EF4-FFF2-40B4-BE49-F238E27FC236}">
                <a16:creationId xmlns:a16="http://schemas.microsoft.com/office/drawing/2014/main" id="{13E524F3-7138-8946-AEDD-BA6A0D1FB8C2}"/>
              </a:ext>
            </a:extLst>
          </p:cNvPr>
          <p:cNvSpPr>
            <a:spLocks noGrp="1"/>
          </p:cNvSpPr>
          <p:nvPr>
            <p:ph sz="quarter" idx="1"/>
          </p:nvPr>
        </p:nvSpPr>
        <p:spPr>
          <a:xfrm>
            <a:off x="457200" y="5041900"/>
            <a:ext cx="8610600" cy="1114425"/>
          </a:xfrm>
        </p:spPr>
        <p:txBody>
          <a:bodyPr/>
          <a:lstStyle/>
          <a:p>
            <a:pPr eaLnBrk="1" fontAlgn="auto" hangingPunct="1">
              <a:spcAft>
                <a:spcPts val="0"/>
              </a:spcAft>
              <a:buFont typeface="Symbol" panose="05050102010706020507" pitchFamily="18" charset="2"/>
              <a:buChar char=""/>
              <a:defRPr/>
            </a:pPr>
            <a:r>
              <a:rPr lang="en-US" sz="2400" dirty="0"/>
              <a:t>Total welfare increased by 0.76% of GDP</a:t>
            </a:r>
          </a:p>
          <a:p>
            <a:pPr lvl="1" eaLnBrk="1" fontAlgn="auto" hangingPunct="1">
              <a:spcAft>
                <a:spcPts val="0"/>
              </a:spcAft>
              <a:buFont typeface="Symbol" panose="05050102010706020507" pitchFamily="18" charset="2"/>
              <a:buChar char=""/>
              <a:defRPr/>
            </a:pPr>
            <a:r>
              <a:rPr lang="en-US" sz="2200" dirty="0"/>
              <a:t>Most gains from developer profits, not consumer gains</a:t>
            </a:r>
            <a:endParaRPr lang="en-US" sz="1400" dirty="0"/>
          </a:p>
          <a:p>
            <a:pPr eaLnBrk="1" fontAlgn="auto" hangingPunct="1">
              <a:spcAft>
                <a:spcPts val="0"/>
              </a:spcAft>
              <a:buFont typeface="Symbol" panose="05050102010706020507" pitchFamily="18" charset="2"/>
              <a:buChar char=""/>
              <a:defRPr/>
            </a:pPr>
            <a:r>
              <a:rPr lang="en-US" sz="2400" dirty="0"/>
              <a:t>Price reductions result in large wealth transfers</a:t>
            </a:r>
          </a:p>
          <a:p>
            <a:pPr lvl="1" eaLnBrk="1" fontAlgn="auto" hangingPunct="1">
              <a:spcAft>
                <a:spcPts val="0"/>
              </a:spcAft>
              <a:buFont typeface="Symbol" panose="05050102010706020507" pitchFamily="18" charset="2"/>
              <a:buChar char=""/>
              <a:defRPr/>
            </a:pPr>
            <a:r>
              <a:rPr lang="en-US" dirty="0"/>
              <a:t>Such transfers are 2.5 larger than welfare gains</a:t>
            </a:r>
          </a:p>
        </p:txBody>
      </p:sp>
      <p:sp>
        <p:nvSpPr>
          <p:cNvPr id="4" name="Slide Number Placeholder 3"/>
          <p:cNvSpPr>
            <a:spLocks noGrp="1"/>
          </p:cNvSpPr>
          <p:nvPr>
            <p:ph type="sldNum" sz="quarter" idx="12"/>
          </p:nvPr>
        </p:nvSpPr>
        <p:spPr/>
        <p:txBody>
          <a:bodyPr/>
          <a:lstStyle/>
          <a:p>
            <a:pPr>
              <a:defRPr/>
            </a:pPr>
            <a:fld id="{9A30A592-D179-4F51-8168-293BC92D874E}" type="slidenum">
              <a:rPr lang="en-US" altLang="en-US" smtClean="0"/>
              <a:pPr>
                <a:defRPr/>
              </a:pPr>
              <a:t>17</a:t>
            </a:fld>
            <a:endParaRPr lang="en-US" altLang="en-US" dirty="0"/>
          </a:p>
        </p:txBody>
      </p:sp>
      <p:pic>
        <p:nvPicPr>
          <p:cNvPr id="7" name="Picture 6">
            <a:extLst>
              <a:ext uri="{FF2B5EF4-FFF2-40B4-BE49-F238E27FC236}">
                <a16:creationId xmlns:a16="http://schemas.microsoft.com/office/drawing/2014/main" id="{6E20FABB-901E-9840-EB51-14AB897BAC72}"/>
              </a:ext>
            </a:extLst>
          </p:cNvPr>
          <p:cNvPicPr>
            <a:picLocks noChangeAspect="1"/>
          </p:cNvPicPr>
          <p:nvPr/>
        </p:nvPicPr>
        <p:blipFill>
          <a:blip r:embed="rId3"/>
          <a:stretch>
            <a:fillRect/>
          </a:stretch>
        </p:blipFill>
        <p:spPr>
          <a:xfrm>
            <a:off x="1143000" y="1282361"/>
            <a:ext cx="6629975" cy="3673158"/>
          </a:xfrm>
          <a:prstGeom prst="rect">
            <a:avLst/>
          </a:prstGeom>
        </p:spPr>
      </p:pic>
    </p:spTree>
    <p:extLst>
      <p:ext uri="{BB962C8B-B14F-4D97-AF65-F5344CB8AC3E}">
        <p14:creationId xmlns:p14="http://schemas.microsoft.com/office/powerpoint/2010/main" val="20276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Conclusion</a:t>
            </a:r>
          </a:p>
        </p:txBody>
      </p:sp>
      <p:sp>
        <p:nvSpPr>
          <p:cNvPr id="3" name="Content Placeholder 2"/>
          <p:cNvSpPr>
            <a:spLocks noGrp="1"/>
          </p:cNvSpPr>
          <p:nvPr>
            <p:ph sz="quarter" idx="1"/>
          </p:nvPr>
        </p:nvSpPr>
        <p:spPr>
          <a:xfrm>
            <a:off x="457200" y="1425575"/>
            <a:ext cx="8610600" cy="4730750"/>
          </a:xfrm>
        </p:spPr>
        <p:txBody>
          <a:bodyPr/>
          <a:lstStyle/>
          <a:p>
            <a:pPr eaLnBrk="1" fontAlgn="auto" hangingPunct="1">
              <a:spcAft>
                <a:spcPts val="0"/>
              </a:spcAft>
              <a:buFont typeface="Symbol" panose="05050102010706020507" pitchFamily="18" charset="2"/>
              <a:buChar char=""/>
              <a:defRPr/>
            </a:pPr>
            <a:r>
              <a:rPr lang="en-US" sz="2400" dirty="0"/>
              <a:t>We analyze a major zoning reform, and develop a model to estimate welfare consequences</a:t>
            </a:r>
          </a:p>
          <a:p>
            <a:pPr lvl="4" eaLnBrk="1" fontAlgn="auto" hangingPunct="1">
              <a:spcAft>
                <a:spcPts val="0"/>
              </a:spcAft>
              <a:buFont typeface="Symbol" panose="05050102010706020507" pitchFamily="18" charset="2"/>
              <a:buChar char=""/>
              <a:defRPr/>
            </a:pPr>
            <a:endParaRPr lang="en-US" sz="2400" dirty="0"/>
          </a:p>
          <a:p>
            <a:pPr eaLnBrk="1" fontAlgn="auto" hangingPunct="1">
              <a:spcAft>
                <a:spcPts val="0"/>
              </a:spcAft>
              <a:buFont typeface="Symbol" panose="05050102010706020507" pitchFamily="18" charset="2"/>
              <a:buChar char=""/>
              <a:defRPr/>
            </a:pPr>
            <a:r>
              <a:rPr lang="en-US" sz="2400" dirty="0"/>
              <a:t>Zoning reform achieved intended goals, but gains were modest</a:t>
            </a:r>
          </a:p>
          <a:p>
            <a:pPr lvl="1" eaLnBrk="1" fontAlgn="auto" hangingPunct="1">
              <a:spcAft>
                <a:spcPts val="0"/>
              </a:spcAft>
              <a:buFont typeface="Symbol" panose="05050102010706020507" pitchFamily="18" charset="2"/>
              <a:buChar char=""/>
              <a:defRPr/>
            </a:pPr>
            <a:r>
              <a:rPr lang="en-US" dirty="0"/>
              <a:t>Short term increase in permit fillings and approvals, especially for multifamily buildings; subsequent increase in housing availability and price reductions</a:t>
            </a:r>
          </a:p>
          <a:p>
            <a:pPr lvl="1" eaLnBrk="1" fontAlgn="auto" hangingPunct="1">
              <a:spcAft>
                <a:spcPts val="0"/>
              </a:spcAft>
              <a:buFont typeface="Symbol" panose="05050102010706020507" pitchFamily="18" charset="2"/>
              <a:buChar char=""/>
              <a:defRPr/>
            </a:pPr>
            <a:r>
              <a:rPr lang="en-US" dirty="0"/>
              <a:t>Welfare increases due to price reductions and new built environment</a:t>
            </a:r>
          </a:p>
          <a:p>
            <a:pPr lvl="2" eaLnBrk="1" fontAlgn="auto" hangingPunct="1">
              <a:spcAft>
                <a:spcPts val="0"/>
              </a:spcAft>
              <a:buFont typeface="Symbol" panose="05050102010706020507" pitchFamily="18" charset="2"/>
              <a:buChar char=""/>
              <a:defRPr/>
            </a:pPr>
            <a:r>
              <a:rPr lang="en-US" dirty="0"/>
              <a:t>Larger gains for high income and college degree households</a:t>
            </a:r>
          </a:p>
          <a:p>
            <a:pPr lvl="1" eaLnBrk="1" fontAlgn="auto" hangingPunct="1">
              <a:spcAft>
                <a:spcPts val="0"/>
              </a:spcAft>
              <a:buFont typeface="Symbol" panose="05050102010706020507" pitchFamily="18" charset="2"/>
              <a:buChar char=""/>
              <a:defRPr/>
            </a:pPr>
            <a:r>
              <a:rPr lang="en-US" dirty="0"/>
              <a:t>Large housing wealth transfers from current owners may prevent future reforms</a:t>
            </a:r>
          </a:p>
          <a:p>
            <a:pPr lvl="4" eaLnBrk="1" fontAlgn="auto" hangingPunct="1">
              <a:spcAft>
                <a:spcPts val="0"/>
              </a:spcAft>
              <a:buFont typeface="Symbol" panose="05050102010706020507" pitchFamily="18" charset="2"/>
              <a:buChar char=""/>
              <a:defRPr/>
            </a:pPr>
            <a:endParaRPr lang="en-US" sz="1700" dirty="0"/>
          </a:p>
          <a:p>
            <a:pPr eaLnBrk="1" fontAlgn="auto" hangingPunct="1">
              <a:spcAft>
                <a:spcPts val="0"/>
              </a:spcAft>
              <a:buFont typeface="Symbol" panose="05050102010706020507" pitchFamily="18" charset="2"/>
              <a:buChar char=""/>
              <a:defRPr/>
            </a:pPr>
            <a:r>
              <a:rPr lang="en-US" sz="2400" dirty="0"/>
              <a:t>Framework allows for evaluation of alternative zoning policies</a:t>
            </a:r>
          </a:p>
          <a:p>
            <a:pPr lvl="1" eaLnBrk="1" fontAlgn="auto" hangingPunct="1">
              <a:spcAft>
                <a:spcPts val="0"/>
              </a:spcAft>
              <a:buFont typeface="Symbol" panose="05050102010706020507" pitchFamily="18" charset="2"/>
              <a:buChar char=""/>
              <a:defRPr/>
            </a:pPr>
            <a:r>
              <a:rPr lang="en-US" dirty="0"/>
              <a:t>Doubling densification would produce much larger welfare gains</a:t>
            </a:r>
          </a:p>
        </p:txBody>
      </p:sp>
      <p:sp>
        <p:nvSpPr>
          <p:cNvPr id="2" name="Slide Number Placeholder 1"/>
          <p:cNvSpPr>
            <a:spLocks noGrp="1"/>
          </p:cNvSpPr>
          <p:nvPr>
            <p:ph type="sldNum" sz="quarter" idx="12"/>
          </p:nvPr>
        </p:nvSpPr>
        <p:spPr/>
        <p:txBody>
          <a:bodyPr/>
          <a:lstStyle/>
          <a:p>
            <a:pPr>
              <a:defRPr/>
            </a:pPr>
            <a:fld id="{DB6B8256-A6CA-4726-8E27-BD21E01621AB}" type="slidenum">
              <a:rPr lang="en-US" altLang="en-US"/>
              <a:pPr>
                <a:defRPr/>
              </a:pPr>
              <a:t>18</a:t>
            </a:fld>
            <a:endParaRPr lang="en-US" altLang="en-US" dirty="0"/>
          </a:p>
        </p:txBody>
      </p:sp>
    </p:spTree>
    <p:extLst>
      <p:ext uri="{BB962C8B-B14F-4D97-AF65-F5344CB8AC3E}">
        <p14:creationId xmlns:p14="http://schemas.microsoft.com/office/powerpoint/2010/main" val="295923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216025" y="1330777"/>
            <a:ext cx="6629400" cy="1828800"/>
          </a:xfrm>
        </p:spPr>
        <p:txBody>
          <a:bodyPr>
            <a:normAutofit/>
          </a:bodyPr>
          <a:lstStyle/>
          <a:p>
            <a:pPr algn="ctr" eaLnBrk="1" fontAlgn="auto" hangingPunct="1">
              <a:spcAft>
                <a:spcPts val="0"/>
              </a:spcAft>
              <a:defRPr/>
            </a:pPr>
            <a:r>
              <a:rPr lang="en-US" altLang="en-US" sz="3600" dirty="0"/>
              <a:t>APPENDIX</a:t>
            </a:r>
            <a:endParaRPr lang="en-US" sz="3600" dirty="0"/>
          </a:p>
        </p:txBody>
      </p:sp>
    </p:spTree>
    <p:extLst>
      <p:ext uri="{BB962C8B-B14F-4D97-AF65-F5344CB8AC3E}">
        <p14:creationId xmlns:p14="http://schemas.microsoft.com/office/powerpoint/2010/main" val="173270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6683-F75C-AB47-87F8-FD01E94210F9}"/>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5C380DD5-B998-6A48-A14D-D7E64E837E03}"/>
              </a:ext>
            </a:extLst>
          </p:cNvPr>
          <p:cNvSpPr>
            <a:spLocks noGrp="1"/>
          </p:cNvSpPr>
          <p:nvPr>
            <p:ph sz="quarter" idx="1"/>
          </p:nvPr>
        </p:nvSpPr>
        <p:spPr>
          <a:xfrm>
            <a:off x="457200" y="1425146"/>
            <a:ext cx="8458200" cy="4731814"/>
          </a:xfrm>
        </p:spPr>
        <p:txBody>
          <a:bodyPr/>
          <a:lstStyle/>
          <a:p>
            <a:pPr eaLnBrk="1" fontAlgn="auto" hangingPunct="1">
              <a:spcAft>
                <a:spcPts val="0"/>
              </a:spcAft>
              <a:buFont typeface="Symbol" panose="05050102010706020507" pitchFamily="18" charset="2"/>
              <a:buChar char=""/>
              <a:defRPr/>
            </a:pPr>
            <a:r>
              <a:rPr lang="en-US" sz="2400" dirty="0"/>
              <a:t>World urban population grew from 33% in 1960 to 56% in 2019, and predicted to reach 68% in 2050</a:t>
            </a:r>
            <a:endParaRPr lang="en-US" sz="2400" dirty="0">
              <a:effectLst/>
            </a:endParaRPr>
          </a:p>
          <a:p>
            <a:pPr lvl="2" eaLnBrk="1" fontAlgn="auto" hangingPunct="1">
              <a:spcAft>
                <a:spcPts val="0"/>
              </a:spcAft>
              <a:buFont typeface="Symbol" panose="05050102010706020507" pitchFamily="18" charset="2"/>
              <a:buChar char=""/>
              <a:defRPr/>
            </a:pPr>
            <a:endParaRPr lang="en-US" dirty="0"/>
          </a:p>
          <a:p>
            <a:pPr eaLnBrk="1" fontAlgn="auto" hangingPunct="1">
              <a:spcAft>
                <a:spcPts val="0"/>
              </a:spcAft>
              <a:buFont typeface="Symbol" panose="05050102010706020507" pitchFamily="18" charset="2"/>
              <a:buChar char=""/>
              <a:defRPr/>
            </a:pPr>
            <a:r>
              <a:rPr lang="en-US" sz="2400" dirty="0"/>
              <a:t>Zoning and building regulations a major constraint to private sector supply of new housing </a:t>
            </a:r>
            <a:r>
              <a:rPr lang="en-US" dirty="0"/>
              <a:t>(NIMBY) </a:t>
            </a:r>
            <a:r>
              <a:rPr lang="en-US" sz="1600" dirty="0"/>
              <a:t>(</a:t>
            </a:r>
            <a:r>
              <a:rPr lang="en-US" sz="1600" dirty="0" err="1"/>
              <a:t>Gyourko</a:t>
            </a:r>
            <a:r>
              <a:rPr lang="en-US" sz="1600" dirty="0"/>
              <a:t>, Hartley, and Krimmel, 2021)</a:t>
            </a:r>
            <a:endParaRPr lang="en-US" dirty="0"/>
          </a:p>
          <a:p>
            <a:pPr lvl="1" eaLnBrk="1" fontAlgn="auto" hangingPunct="1">
              <a:spcAft>
                <a:spcPts val="0"/>
              </a:spcAft>
              <a:buFont typeface="Symbol" panose="05050102010706020507" pitchFamily="18" charset="2"/>
              <a:buChar char=""/>
              <a:defRPr/>
            </a:pPr>
            <a:r>
              <a:rPr lang="en-US" dirty="0"/>
              <a:t>Quantity and price of housing </a:t>
            </a:r>
            <a:r>
              <a:rPr lang="en-US" sz="1600" dirty="0"/>
              <a:t>(</a:t>
            </a:r>
            <a:r>
              <a:rPr lang="en-US" sz="1600" dirty="0" err="1"/>
              <a:t>Glaeser</a:t>
            </a:r>
            <a:r>
              <a:rPr lang="en-US" sz="1600" dirty="0"/>
              <a:t>, </a:t>
            </a:r>
            <a:r>
              <a:rPr lang="en-US" sz="1600" dirty="0" err="1"/>
              <a:t>Gyourko</a:t>
            </a:r>
            <a:r>
              <a:rPr lang="en-US" sz="1600" dirty="0"/>
              <a:t>, and Saks, 2005, </a:t>
            </a:r>
            <a:r>
              <a:rPr lang="en-US" sz="1600" dirty="0" err="1"/>
              <a:t>Gyourko</a:t>
            </a:r>
            <a:r>
              <a:rPr lang="en-US" sz="1600" dirty="0"/>
              <a:t> and Molloy, 2015, </a:t>
            </a:r>
            <a:r>
              <a:rPr lang="en-US" sz="1600" dirty="0" err="1"/>
              <a:t>Glaeser</a:t>
            </a:r>
            <a:r>
              <a:rPr lang="en-US" sz="1600" dirty="0"/>
              <a:t> and </a:t>
            </a:r>
            <a:r>
              <a:rPr lang="en-US" sz="1600" dirty="0" err="1"/>
              <a:t>Gyourko</a:t>
            </a:r>
            <a:r>
              <a:rPr lang="en-US" sz="1600" dirty="0"/>
              <a:t>, 2018) </a:t>
            </a:r>
          </a:p>
          <a:p>
            <a:pPr lvl="1" eaLnBrk="1" fontAlgn="auto" hangingPunct="1">
              <a:spcAft>
                <a:spcPts val="0"/>
              </a:spcAft>
              <a:buFont typeface="Symbol" panose="05050102010706020507" pitchFamily="18" charset="2"/>
              <a:buChar char=""/>
              <a:defRPr/>
            </a:pPr>
            <a:r>
              <a:rPr lang="en-US" dirty="0"/>
              <a:t>Segregation and economic convergence </a:t>
            </a:r>
            <a:r>
              <a:rPr lang="en-US" sz="1600" dirty="0"/>
              <a:t>(Trounstine, 2018, Ganong and </a:t>
            </a:r>
            <a:r>
              <a:rPr lang="en-US" sz="1600" dirty="0" err="1"/>
              <a:t>Shoag</a:t>
            </a:r>
            <a:r>
              <a:rPr lang="en-US" sz="1600" dirty="0"/>
              <a:t>, 2017)</a:t>
            </a:r>
          </a:p>
          <a:p>
            <a:pPr lvl="1" eaLnBrk="1" fontAlgn="auto" hangingPunct="1">
              <a:spcAft>
                <a:spcPts val="0"/>
              </a:spcAft>
              <a:buFont typeface="Symbol" panose="05050102010706020507" pitchFamily="18" charset="2"/>
              <a:buChar char=""/>
              <a:defRPr/>
            </a:pPr>
            <a:r>
              <a:rPr lang="en-US" dirty="0"/>
              <a:t>Aggregate economic output </a:t>
            </a:r>
            <a:r>
              <a:rPr lang="en-US" sz="1600" dirty="0"/>
              <a:t>(Hsieh and Moretti, 2019) </a:t>
            </a:r>
          </a:p>
          <a:p>
            <a:pPr lvl="1" eaLnBrk="1" fontAlgn="auto" hangingPunct="1">
              <a:spcAft>
                <a:spcPts val="0"/>
              </a:spcAft>
              <a:buFont typeface="Symbol" panose="05050102010706020507" pitchFamily="18" charset="2"/>
              <a:buChar char=""/>
              <a:defRPr/>
            </a:pPr>
            <a:endParaRPr lang="en-US" sz="1600" dirty="0"/>
          </a:p>
          <a:p>
            <a:pPr eaLnBrk="1" fontAlgn="auto" hangingPunct="1">
              <a:spcAft>
                <a:spcPts val="0"/>
              </a:spcAft>
              <a:buFont typeface="Symbol" panose="05050102010706020507" pitchFamily="18" charset="2"/>
              <a:buChar char=""/>
              <a:defRPr/>
            </a:pPr>
            <a:r>
              <a:rPr lang="en-US" sz="2400" dirty="0"/>
              <a:t>But difficult to study:</a:t>
            </a:r>
          </a:p>
          <a:p>
            <a:pPr lvl="1" eaLnBrk="1" fontAlgn="auto" hangingPunct="1">
              <a:spcAft>
                <a:spcPts val="0"/>
              </a:spcAft>
              <a:buFont typeface="Symbol" panose="05050102010706020507" pitchFamily="18" charset="2"/>
              <a:buChar char=""/>
              <a:defRPr/>
            </a:pPr>
            <a:r>
              <a:rPr lang="en-US" dirty="0"/>
              <a:t>Zoning policy endogenous</a:t>
            </a:r>
          </a:p>
          <a:p>
            <a:pPr lvl="1" eaLnBrk="1" fontAlgn="auto" hangingPunct="1">
              <a:spcAft>
                <a:spcPts val="0"/>
              </a:spcAft>
              <a:buFont typeface="Symbol" panose="05050102010706020507" pitchFamily="18" charset="2"/>
              <a:buChar char=""/>
              <a:defRPr/>
            </a:pPr>
            <a:r>
              <a:rPr lang="en-US" dirty="0"/>
              <a:t>Lack of micro data</a:t>
            </a:r>
          </a:p>
          <a:p>
            <a:pPr lvl="1" eaLnBrk="1" fontAlgn="auto" hangingPunct="1">
              <a:spcAft>
                <a:spcPts val="0"/>
              </a:spcAft>
              <a:buFont typeface="Symbol" panose="05050102010706020507" pitchFamily="18" charset="2"/>
              <a:buChar char=""/>
              <a:defRPr/>
            </a:pPr>
            <a:r>
              <a:rPr lang="en-US" dirty="0"/>
              <a:t>Difficult to measure general equilibrium effects in reduced from designs</a:t>
            </a:r>
          </a:p>
        </p:txBody>
      </p:sp>
      <p:sp>
        <p:nvSpPr>
          <p:cNvPr id="4" name="Slide Number Placeholder 3">
            <a:extLst>
              <a:ext uri="{FF2B5EF4-FFF2-40B4-BE49-F238E27FC236}">
                <a16:creationId xmlns:a16="http://schemas.microsoft.com/office/drawing/2014/main" id="{5421AE97-0601-ED4D-A6BC-D76BFF4444EB}"/>
              </a:ext>
            </a:extLst>
          </p:cNvPr>
          <p:cNvSpPr>
            <a:spLocks noGrp="1"/>
          </p:cNvSpPr>
          <p:nvPr>
            <p:ph type="sldNum" sz="quarter" idx="12"/>
          </p:nvPr>
        </p:nvSpPr>
        <p:spPr/>
        <p:txBody>
          <a:bodyPr/>
          <a:lstStyle/>
          <a:p>
            <a:pPr>
              <a:defRPr/>
            </a:pPr>
            <a:fld id="{9A30A592-D179-4F51-8168-293BC92D874E}" type="slidenum">
              <a:rPr lang="en-US" altLang="en-US" smtClean="0"/>
              <a:pPr>
                <a:defRPr/>
              </a:pPr>
              <a:t>2</a:t>
            </a:fld>
            <a:endParaRPr lang="en-US" altLang="en-US" dirty="0"/>
          </a:p>
        </p:txBody>
      </p:sp>
    </p:spTree>
    <p:extLst>
      <p:ext uri="{BB962C8B-B14F-4D97-AF65-F5344CB8AC3E}">
        <p14:creationId xmlns:p14="http://schemas.microsoft.com/office/powerpoint/2010/main" val="601325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CFBA1A-71ED-4547-BEBE-500FB56B426F}"/>
              </a:ext>
            </a:extLst>
          </p:cNvPr>
          <p:cNvPicPr>
            <a:picLocks noChangeAspect="1"/>
          </p:cNvPicPr>
          <p:nvPr/>
        </p:nvPicPr>
        <p:blipFill>
          <a:blip r:embed="rId3"/>
          <a:stretch>
            <a:fillRect/>
          </a:stretch>
        </p:blipFill>
        <p:spPr>
          <a:xfrm>
            <a:off x="2166329" y="0"/>
            <a:ext cx="4811342" cy="6858000"/>
          </a:xfrm>
          <a:prstGeom prst="rect">
            <a:avLst/>
          </a:prstGeom>
        </p:spPr>
      </p:pic>
    </p:spTree>
    <p:extLst>
      <p:ext uri="{BB962C8B-B14F-4D97-AF65-F5344CB8AC3E}">
        <p14:creationId xmlns:p14="http://schemas.microsoft.com/office/powerpoint/2010/main" val="3154377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Neighborhood zoom: </a:t>
            </a:r>
            <a:r>
              <a:rPr lang="en-US" altLang="en-US" dirty="0" err="1"/>
              <a:t>Jabaquara</a:t>
            </a:r>
            <a:endParaRPr lang="en-US" altLang="en-US" dirty="0"/>
          </a:p>
        </p:txBody>
      </p:sp>
      <p:sp>
        <p:nvSpPr>
          <p:cNvPr id="2" name="Slide Number Placeholder 1"/>
          <p:cNvSpPr>
            <a:spLocks noGrp="1"/>
          </p:cNvSpPr>
          <p:nvPr>
            <p:ph type="sldNum" sz="quarter" idx="12"/>
          </p:nvPr>
        </p:nvSpPr>
        <p:spPr/>
        <p:txBody>
          <a:bodyPr/>
          <a:lstStyle/>
          <a:p>
            <a:pPr>
              <a:defRPr/>
            </a:pPr>
            <a:fld id="{DB6B8256-A6CA-4726-8E27-BD21E01621AB}" type="slidenum">
              <a:rPr lang="en-US" altLang="en-US"/>
              <a:pPr>
                <a:defRPr/>
              </a:pPr>
              <a:t>21</a:t>
            </a:fld>
            <a:endParaRPr lang="en-US" altLang="en-US" dirty="0"/>
          </a:p>
        </p:txBody>
      </p:sp>
      <p:pic>
        <p:nvPicPr>
          <p:cNvPr id="9" name="Picture 8">
            <a:extLst>
              <a:ext uri="{FF2B5EF4-FFF2-40B4-BE49-F238E27FC236}">
                <a16:creationId xmlns:a16="http://schemas.microsoft.com/office/drawing/2014/main" id="{CD91DAA0-B3FE-4A74-BCC0-732129AA1B89}"/>
              </a:ext>
            </a:extLst>
          </p:cNvPr>
          <p:cNvPicPr>
            <a:picLocks noChangeAspect="1"/>
          </p:cNvPicPr>
          <p:nvPr/>
        </p:nvPicPr>
        <p:blipFill>
          <a:blip r:embed="rId3"/>
          <a:stretch>
            <a:fillRect/>
          </a:stretch>
        </p:blipFill>
        <p:spPr>
          <a:xfrm>
            <a:off x="1183614" y="1327092"/>
            <a:ext cx="6776772" cy="5356283"/>
          </a:xfrm>
          <a:prstGeom prst="rect">
            <a:avLst/>
          </a:prstGeom>
        </p:spPr>
      </p:pic>
    </p:spTree>
    <p:extLst>
      <p:ext uri="{BB962C8B-B14F-4D97-AF65-F5344CB8AC3E}">
        <p14:creationId xmlns:p14="http://schemas.microsoft.com/office/powerpoint/2010/main" val="312846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60E9-B089-45FA-913F-E22D9DC34857}"/>
              </a:ext>
            </a:extLst>
          </p:cNvPr>
          <p:cNvSpPr>
            <a:spLocks noGrp="1"/>
          </p:cNvSpPr>
          <p:nvPr>
            <p:ph type="title"/>
          </p:nvPr>
        </p:nvSpPr>
        <p:spPr/>
        <p:txBody>
          <a:bodyPr/>
          <a:lstStyle/>
          <a:p>
            <a:r>
              <a:rPr lang="en-US" dirty="0"/>
              <a:t>Multi and single-family permits</a:t>
            </a:r>
          </a:p>
        </p:txBody>
      </p:sp>
      <p:sp>
        <p:nvSpPr>
          <p:cNvPr id="4" name="Slide Number Placeholder 3">
            <a:extLst>
              <a:ext uri="{FF2B5EF4-FFF2-40B4-BE49-F238E27FC236}">
                <a16:creationId xmlns:a16="http://schemas.microsoft.com/office/drawing/2014/main" id="{558D613B-4C35-4376-8F13-8FB3FF58EE86}"/>
              </a:ext>
            </a:extLst>
          </p:cNvPr>
          <p:cNvSpPr>
            <a:spLocks noGrp="1"/>
          </p:cNvSpPr>
          <p:nvPr>
            <p:ph type="sldNum" sz="quarter" idx="12"/>
          </p:nvPr>
        </p:nvSpPr>
        <p:spPr/>
        <p:txBody>
          <a:bodyPr/>
          <a:lstStyle/>
          <a:p>
            <a:pPr>
              <a:defRPr/>
            </a:pPr>
            <a:fld id="{9A30A592-D179-4F51-8168-293BC92D874E}" type="slidenum">
              <a:rPr lang="en-US" altLang="en-US" smtClean="0"/>
              <a:pPr>
                <a:defRPr/>
              </a:pPr>
              <a:t>22</a:t>
            </a:fld>
            <a:endParaRPr lang="en-US" altLang="en-US" dirty="0"/>
          </a:p>
        </p:txBody>
      </p:sp>
      <p:pic>
        <p:nvPicPr>
          <p:cNvPr id="6" name="Picture 5">
            <a:extLst>
              <a:ext uri="{FF2B5EF4-FFF2-40B4-BE49-F238E27FC236}">
                <a16:creationId xmlns:a16="http://schemas.microsoft.com/office/drawing/2014/main" id="{9B5C0765-7F97-462F-8068-C3D240AE4424}"/>
              </a:ext>
            </a:extLst>
          </p:cNvPr>
          <p:cNvPicPr>
            <a:picLocks noChangeAspect="1"/>
          </p:cNvPicPr>
          <p:nvPr/>
        </p:nvPicPr>
        <p:blipFill>
          <a:blip r:embed="rId3"/>
          <a:stretch>
            <a:fillRect/>
          </a:stretch>
        </p:blipFill>
        <p:spPr>
          <a:xfrm>
            <a:off x="1143000" y="1707264"/>
            <a:ext cx="6734175" cy="4687186"/>
          </a:xfrm>
          <a:prstGeom prst="rect">
            <a:avLst/>
          </a:prstGeom>
        </p:spPr>
      </p:pic>
    </p:spTree>
    <p:extLst>
      <p:ext uri="{BB962C8B-B14F-4D97-AF65-F5344CB8AC3E}">
        <p14:creationId xmlns:p14="http://schemas.microsoft.com/office/powerpoint/2010/main" val="833791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457D-6B37-CA45-9CDA-94AA5B912547}"/>
              </a:ext>
            </a:extLst>
          </p:cNvPr>
          <p:cNvSpPr>
            <a:spLocks noGrp="1"/>
          </p:cNvSpPr>
          <p:nvPr>
            <p:ph type="title"/>
          </p:nvPr>
        </p:nvSpPr>
        <p:spPr/>
        <p:txBody>
          <a:bodyPr/>
          <a:lstStyle/>
          <a:p>
            <a:r>
              <a:rPr lang="en-US" dirty="0"/>
              <a:t>Block counts by running variable</a:t>
            </a:r>
          </a:p>
        </p:txBody>
      </p:sp>
      <p:pic>
        <p:nvPicPr>
          <p:cNvPr id="6" name="Content Placeholder 5">
            <a:extLst>
              <a:ext uri="{FF2B5EF4-FFF2-40B4-BE49-F238E27FC236}">
                <a16:creationId xmlns:a16="http://schemas.microsoft.com/office/drawing/2014/main" id="{1211A0C5-8D82-594B-BD96-DE18D085325D}"/>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29027" y="1962301"/>
            <a:ext cx="5485946" cy="3657298"/>
          </a:xfrm>
        </p:spPr>
      </p:pic>
      <p:sp>
        <p:nvSpPr>
          <p:cNvPr id="4" name="Slide Number Placeholder 3">
            <a:extLst>
              <a:ext uri="{FF2B5EF4-FFF2-40B4-BE49-F238E27FC236}">
                <a16:creationId xmlns:a16="http://schemas.microsoft.com/office/drawing/2014/main" id="{BCC056E4-C573-8643-B38B-199E943C10AD}"/>
              </a:ext>
            </a:extLst>
          </p:cNvPr>
          <p:cNvSpPr>
            <a:spLocks noGrp="1"/>
          </p:cNvSpPr>
          <p:nvPr>
            <p:ph type="sldNum" sz="quarter" idx="12"/>
          </p:nvPr>
        </p:nvSpPr>
        <p:spPr/>
        <p:txBody>
          <a:bodyPr/>
          <a:lstStyle/>
          <a:p>
            <a:pPr>
              <a:defRPr/>
            </a:pPr>
            <a:fld id="{9A30A592-D179-4F51-8168-293BC92D874E}" type="slidenum">
              <a:rPr lang="en-US" altLang="en-US" smtClean="0"/>
              <a:pPr>
                <a:defRPr/>
              </a:pPr>
              <a:t>23</a:t>
            </a:fld>
            <a:endParaRPr lang="en-US" altLang="en-US" dirty="0"/>
          </a:p>
        </p:txBody>
      </p:sp>
    </p:spTree>
    <p:extLst>
      <p:ext uri="{BB962C8B-B14F-4D97-AF65-F5344CB8AC3E}">
        <p14:creationId xmlns:p14="http://schemas.microsoft.com/office/powerpoint/2010/main" val="4194710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AAC2-6014-DF4D-936E-5D55B8660C4C}"/>
              </a:ext>
            </a:extLst>
          </p:cNvPr>
          <p:cNvSpPr>
            <a:spLocks noGrp="1"/>
          </p:cNvSpPr>
          <p:nvPr>
            <p:ph type="title"/>
          </p:nvPr>
        </p:nvSpPr>
        <p:spPr/>
        <p:txBody>
          <a:bodyPr/>
          <a:lstStyle/>
          <a:p>
            <a:r>
              <a:rPr lang="en-US" dirty="0"/>
              <a:t>Pre-reform balance checks</a:t>
            </a:r>
          </a:p>
        </p:txBody>
      </p:sp>
      <p:sp>
        <p:nvSpPr>
          <p:cNvPr id="4" name="Slide Number Placeholder 3">
            <a:extLst>
              <a:ext uri="{FF2B5EF4-FFF2-40B4-BE49-F238E27FC236}">
                <a16:creationId xmlns:a16="http://schemas.microsoft.com/office/drawing/2014/main" id="{9B34ACE1-C7E5-F14A-9418-0EC0A05D0C41}"/>
              </a:ext>
            </a:extLst>
          </p:cNvPr>
          <p:cNvSpPr>
            <a:spLocks noGrp="1"/>
          </p:cNvSpPr>
          <p:nvPr>
            <p:ph type="sldNum" sz="quarter" idx="12"/>
          </p:nvPr>
        </p:nvSpPr>
        <p:spPr/>
        <p:txBody>
          <a:bodyPr/>
          <a:lstStyle/>
          <a:p>
            <a:pPr>
              <a:defRPr/>
            </a:pPr>
            <a:fld id="{9A30A592-D179-4F51-8168-293BC92D874E}" type="slidenum">
              <a:rPr lang="en-US" altLang="en-US" smtClean="0"/>
              <a:pPr>
                <a:defRPr/>
              </a:pPr>
              <a:t>24</a:t>
            </a:fld>
            <a:endParaRPr lang="en-US" altLang="en-US" dirty="0"/>
          </a:p>
        </p:txBody>
      </p:sp>
      <p:pic>
        <p:nvPicPr>
          <p:cNvPr id="6" name="Picture 5">
            <a:extLst>
              <a:ext uri="{FF2B5EF4-FFF2-40B4-BE49-F238E27FC236}">
                <a16:creationId xmlns:a16="http://schemas.microsoft.com/office/drawing/2014/main" id="{D62EEB38-D173-46CD-8B02-4B20EDB10AF2}"/>
              </a:ext>
            </a:extLst>
          </p:cNvPr>
          <p:cNvPicPr>
            <a:picLocks noChangeAspect="1"/>
          </p:cNvPicPr>
          <p:nvPr/>
        </p:nvPicPr>
        <p:blipFill>
          <a:blip r:embed="rId3"/>
          <a:stretch>
            <a:fillRect/>
          </a:stretch>
        </p:blipFill>
        <p:spPr>
          <a:xfrm>
            <a:off x="304800" y="1489181"/>
            <a:ext cx="8678781" cy="5216419"/>
          </a:xfrm>
          <a:prstGeom prst="rect">
            <a:avLst/>
          </a:prstGeom>
        </p:spPr>
      </p:pic>
    </p:spTree>
    <p:extLst>
      <p:ext uri="{BB962C8B-B14F-4D97-AF65-F5344CB8AC3E}">
        <p14:creationId xmlns:p14="http://schemas.microsoft.com/office/powerpoint/2010/main" val="2271197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5348C2-01D2-6EB1-F589-42580F680D4A}"/>
              </a:ext>
            </a:extLst>
          </p:cNvPr>
          <p:cNvPicPr>
            <a:picLocks noChangeAspect="1"/>
          </p:cNvPicPr>
          <p:nvPr/>
        </p:nvPicPr>
        <p:blipFill>
          <a:blip r:embed="rId3"/>
          <a:stretch>
            <a:fillRect/>
          </a:stretch>
        </p:blipFill>
        <p:spPr>
          <a:xfrm>
            <a:off x="609600" y="1407229"/>
            <a:ext cx="7519988" cy="4817104"/>
          </a:xfrm>
          <a:prstGeom prst="rect">
            <a:avLst/>
          </a:prstGeom>
        </p:spPr>
      </p:pic>
      <p:sp>
        <p:nvSpPr>
          <p:cNvPr id="2" name="Title 1"/>
          <p:cNvSpPr>
            <a:spLocks noGrp="1"/>
          </p:cNvSpPr>
          <p:nvPr>
            <p:ph type="title"/>
          </p:nvPr>
        </p:nvSpPr>
        <p:spPr/>
        <p:txBody>
          <a:bodyPr/>
          <a:lstStyle/>
          <a:p>
            <a:r>
              <a:rPr lang="en-US" dirty="0"/>
              <a:t>RD first stage</a:t>
            </a:r>
          </a:p>
        </p:txBody>
      </p:sp>
      <p:sp>
        <p:nvSpPr>
          <p:cNvPr id="4" name="Slide Number Placeholder 3"/>
          <p:cNvSpPr>
            <a:spLocks noGrp="1"/>
          </p:cNvSpPr>
          <p:nvPr>
            <p:ph type="sldNum" sz="quarter" idx="12"/>
          </p:nvPr>
        </p:nvSpPr>
        <p:spPr/>
        <p:txBody>
          <a:bodyPr/>
          <a:lstStyle/>
          <a:p>
            <a:pPr>
              <a:defRPr/>
            </a:pPr>
            <a:fld id="{9A30A592-D179-4F51-8168-293BC92D874E}" type="slidenum">
              <a:rPr lang="en-US" altLang="en-US" smtClean="0"/>
              <a:pPr>
                <a:defRPr/>
              </a:pPr>
              <a:t>25</a:t>
            </a:fld>
            <a:endParaRPr lang="en-US" altLang="en-US" dirty="0"/>
          </a:p>
        </p:txBody>
      </p:sp>
      <p:sp>
        <p:nvSpPr>
          <p:cNvPr id="6" name="Rectangle 5">
            <a:extLst>
              <a:ext uri="{FF2B5EF4-FFF2-40B4-BE49-F238E27FC236}">
                <a16:creationId xmlns:a16="http://schemas.microsoft.com/office/drawing/2014/main" id="{45CDF938-37D0-EE45-A6CB-6EC34D6A3F70}"/>
              </a:ext>
            </a:extLst>
          </p:cNvPr>
          <p:cNvSpPr/>
          <p:nvPr/>
        </p:nvSpPr>
        <p:spPr>
          <a:xfrm>
            <a:off x="7086600" y="4673237"/>
            <a:ext cx="914400" cy="1524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623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170CF4-3A1E-DD04-83D2-DB747E794C13}"/>
              </a:ext>
            </a:extLst>
          </p:cNvPr>
          <p:cNvPicPr>
            <a:picLocks noChangeAspect="1"/>
          </p:cNvPicPr>
          <p:nvPr/>
        </p:nvPicPr>
        <p:blipFill>
          <a:blip r:embed="rId3"/>
          <a:stretch>
            <a:fillRect/>
          </a:stretch>
        </p:blipFill>
        <p:spPr>
          <a:xfrm>
            <a:off x="730468" y="1676400"/>
            <a:ext cx="7803932" cy="4572000"/>
          </a:xfrm>
          <a:prstGeom prst="rect">
            <a:avLst/>
          </a:prstGeom>
        </p:spPr>
      </p:pic>
      <p:sp>
        <p:nvSpPr>
          <p:cNvPr id="2" name="Title 1"/>
          <p:cNvSpPr>
            <a:spLocks noGrp="1"/>
          </p:cNvSpPr>
          <p:nvPr>
            <p:ph type="title"/>
          </p:nvPr>
        </p:nvSpPr>
        <p:spPr/>
        <p:txBody>
          <a:bodyPr/>
          <a:lstStyle/>
          <a:p>
            <a:r>
              <a:rPr lang="en-US" dirty="0"/>
              <a:t>RD reduced form</a:t>
            </a:r>
          </a:p>
        </p:txBody>
      </p:sp>
      <p:sp>
        <p:nvSpPr>
          <p:cNvPr id="4" name="Slide Number Placeholder 3"/>
          <p:cNvSpPr>
            <a:spLocks noGrp="1"/>
          </p:cNvSpPr>
          <p:nvPr>
            <p:ph type="sldNum" sz="quarter" idx="12"/>
          </p:nvPr>
        </p:nvSpPr>
        <p:spPr/>
        <p:txBody>
          <a:bodyPr/>
          <a:lstStyle/>
          <a:p>
            <a:pPr>
              <a:defRPr/>
            </a:pPr>
            <a:fld id="{9A30A592-D179-4F51-8168-293BC92D874E}" type="slidenum">
              <a:rPr lang="en-US" altLang="en-US" smtClean="0"/>
              <a:pPr>
                <a:defRPr/>
              </a:pPr>
              <a:t>26</a:t>
            </a:fld>
            <a:endParaRPr lang="en-US" altLang="en-US" dirty="0"/>
          </a:p>
        </p:txBody>
      </p:sp>
      <p:sp>
        <p:nvSpPr>
          <p:cNvPr id="6" name="Rectangle 5">
            <a:extLst>
              <a:ext uri="{FF2B5EF4-FFF2-40B4-BE49-F238E27FC236}">
                <a16:creationId xmlns:a16="http://schemas.microsoft.com/office/drawing/2014/main" id="{45CDF938-37D0-EE45-A6CB-6EC34D6A3F70}"/>
              </a:ext>
            </a:extLst>
          </p:cNvPr>
          <p:cNvSpPr/>
          <p:nvPr/>
        </p:nvSpPr>
        <p:spPr>
          <a:xfrm>
            <a:off x="7239000" y="4572000"/>
            <a:ext cx="1143000" cy="16764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130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3D798-5445-B201-D67E-EFC3654C10F2}"/>
              </a:ext>
            </a:extLst>
          </p:cNvPr>
          <p:cNvSpPr>
            <a:spLocks noGrp="1"/>
          </p:cNvSpPr>
          <p:nvPr>
            <p:ph type="title"/>
          </p:nvPr>
        </p:nvSpPr>
        <p:spPr/>
        <p:txBody>
          <a:bodyPr/>
          <a:lstStyle/>
          <a:p>
            <a:r>
              <a:rPr lang="en-US" dirty="0"/>
              <a:t>RD bandwidth</a:t>
            </a:r>
          </a:p>
        </p:txBody>
      </p:sp>
      <p:pic>
        <p:nvPicPr>
          <p:cNvPr id="6" name="Content Placeholder 5">
            <a:extLst>
              <a:ext uri="{FF2B5EF4-FFF2-40B4-BE49-F238E27FC236}">
                <a16:creationId xmlns:a16="http://schemas.microsoft.com/office/drawing/2014/main" id="{CA8A091C-7955-10EB-C541-1FEAA2636850}"/>
              </a:ext>
            </a:extLst>
          </p:cNvPr>
          <p:cNvPicPr>
            <a:picLocks noGrp="1" noChangeAspect="1"/>
          </p:cNvPicPr>
          <p:nvPr>
            <p:ph sz="quarter" idx="1"/>
          </p:nvPr>
        </p:nvPicPr>
        <p:blipFill>
          <a:blip r:embed="rId2"/>
          <a:stretch>
            <a:fillRect/>
          </a:stretch>
        </p:blipFill>
        <p:spPr>
          <a:xfrm>
            <a:off x="800100" y="1347161"/>
            <a:ext cx="7543800" cy="5527404"/>
          </a:xfrm>
        </p:spPr>
      </p:pic>
      <p:sp>
        <p:nvSpPr>
          <p:cNvPr id="4" name="Slide Number Placeholder 3">
            <a:extLst>
              <a:ext uri="{FF2B5EF4-FFF2-40B4-BE49-F238E27FC236}">
                <a16:creationId xmlns:a16="http://schemas.microsoft.com/office/drawing/2014/main" id="{8907247F-5353-0AAF-7AA7-D204473CB9E9}"/>
              </a:ext>
            </a:extLst>
          </p:cNvPr>
          <p:cNvSpPr>
            <a:spLocks noGrp="1"/>
          </p:cNvSpPr>
          <p:nvPr>
            <p:ph type="sldNum" sz="quarter" idx="12"/>
          </p:nvPr>
        </p:nvSpPr>
        <p:spPr/>
        <p:txBody>
          <a:bodyPr/>
          <a:lstStyle/>
          <a:p>
            <a:pPr>
              <a:defRPr/>
            </a:pPr>
            <a:fld id="{9A30A592-D179-4F51-8168-293BC92D874E}" type="slidenum">
              <a:rPr lang="en-US" altLang="en-US" smtClean="0"/>
              <a:pPr>
                <a:defRPr/>
              </a:pPr>
              <a:t>27</a:t>
            </a:fld>
            <a:endParaRPr lang="en-US" altLang="en-US" dirty="0"/>
          </a:p>
        </p:txBody>
      </p:sp>
    </p:spTree>
    <p:extLst>
      <p:ext uri="{BB962C8B-B14F-4D97-AF65-F5344CB8AC3E}">
        <p14:creationId xmlns:p14="http://schemas.microsoft.com/office/powerpoint/2010/main" val="1633454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8A97-5C12-42FC-9DDA-2B56F36DF212}"/>
              </a:ext>
            </a:extLst>
          </p:cNvPr>
          <p:cNvSpPr>
            <a:spLocks noGrp="1"/>
          </p:cNvSpPr>
          <p:nvPr>
            <p:ph type="title"/>
          </p:nvPr>
        </p:nvSpPr>
        <p:spPr/>
        <p:txBody>
          <a:bodyPr/>
          <a:lstStyle/>
          <a:p>
            <a:r>
              <a:rPr lang="en-US" dirty="0"/>
              <a:t>Spillover effects</a:t>
            </a:r>
          </a:p>
        </p:txBody>
      </p:sp>
      <p:sp>
        <p:nvSpPr>
          <p:cNvPr id="4" name="Slide Number Placeholder 3">
            <a:extLst>
              <a:ext uri="{FF2B5EF4-FFF2-40B4-BE49-F238E27FC236}">
                <a16:creationId xmlns:a16="http://schemas.microsoft.com/office/drawing/2014/main" id="{F59E9725-E75D-43F2-A0E6-68B63DBBEBF2}"/>
              </a:ext>
            </a:extLst>
          </p:cNvPr>
          <p:cNvSpPr>
            <a:spLocks noGrp="1"/>
          </p:cNvSpPr>
          <p:nvPr>
            <p:ph type="sldNum" sz="quarter" idx="12"/>
          </p:nvPr>
        </p:nvSpPr>
        <p:spPr/>
        <p:txBody>
          <a:bodyPr/>
          <a:lstStyle/>
          <a:p>
            <a:pPr>
              <a:defRPr/>
            </a:pPr>
            <a:fld id="{9A30A592-D179-4F51-8168-293BC92D874E}" type="slidenum">
              <a:rPr lang="en-US" altLang="en-US" smtClean="0"/>
              <a:pPr>
                <a:defRPr/>
              </a:pPr>
              <a:t>28</a:t>
            </a:fld>
            <a:endParaRPr lang="en-US" altLang="en-US" dirty="0"/>
          </a:p>
        </p:txBody>
      </p:sp>
      <p:sp>
        <p:nvSpPr>
          <p:cNvPr id="7" name="Content Placeholder 2">
            <a:extLst>
              <a:ext uri="{FF2B5EF4-FFF2-40B4-BE49-F238E27FC236}">
                <a16:creationId xmlns:a16="http://schemas.microsoft.com/office/drawing/2014/main" id="{B3FA45D2-E34D-4E29-9C5D-296231DD2FC7}"/>
              </a:ext>
            </a:extLst>
          </p:cNvPr>
          <p:cNvSpPr txBox="1">
            <a:spLocks/>
          </p:cNvSpPr>
          <p:nvPr/>
        </p:nvSpPr>
        <p:spPr bwMode="auto">
          <a:xfrm>
            <a:off x="179294" y="1371600"/>
            <a:ext cx="89916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880" indent="-182880" algn="l" rtl="0" eaLnBrk="0" fontAlgn="base" hangingPunct="0">
              <a:spcBef>
                <a:spcPts val="450"/>
              </a:spcBef>
              <a:spcAft>
                <a:spcPct val="0"/>
              </a:spcAft>
              <a:buClr>
                <a:schemeClr val="accent1"/>
              </a:buClr>
              <a:buSzPct val="76000"/>
              <a:buFont typeface="Arial" panose="020B0604020202020204" pitchFamily="34" charset="0"/>
              <a:buChar char="•"/>
              <a:defRPr sz="2200" kern="1200">
                <a:solidFill>
                  <a:schemeClr val="tx1"/>
                </a:solidFill>
                <a:latin typeface="+mn-lt"/>
                <a:ea typeface="+mn-ea"/>
                <a:cs typeface="+mn-cs"/>
              </a:defRPr>
            </a:lvl1pPr>
            <a:lvl2pPr marL="410766" indent="-182880" algn="l" rtl="0" eaLnBrk="0" fontAlgn="base" hangingPunct="0">
              <a:spcBef>
                <a:spcPts val="175"/>
              </a:spcBef>
              <a:spcAft>
                <a:spcPct val="0"/>
              </a:spcAft>
              <a:buClr>
                <a:schemeClr val="accent2"/>
              </a:buClr>
              <a:buSzPct val="76000"/>
              <a:buFont typeface="Courier New" panose="02070309020205020404" pitchFamily="49" charset="0"/>
              <a:buChar char="o"/>
              <a:defRPr sz="2000" kern="1200">
                <a:solidFill>
                  <a:schemeClr val="tx1"/>
                </a:solidFill>
                <a:latin typeface="+mn-lt"/>
                <a:ea typeface="+mn-ea"/>
                <a:cs typeface="+mn-cs"/>
              </a:defRPr>
            </a:lvl2pPr>
            <a:lvl3pPr marL="640080" indent="-182880" algn="l" rtl="0" eaLnBrk="0" fontAlgn="base" hangingPunct="0">
              <a:spcBef>
                <a:spcPts val="100"/>
              </a:spcBef>
              <a:spcAft>
                <a:spcPct val="0"/>
              </a:spcAft>
              <a:buClr>
                <a:srgbClr val="BCBCBC"/>
              </a:buClr>
              <a:buSzPct val="76000"/>
              <a:buFont typeface="Courier New" panose="02070309020205020404" pitchFamily="49" charset="0"/>
              <a:buChar char="o"/>
              <a:defRPr sz="1800" kern="1200">
                <a:solidFill>
                  <a:schemeClr val="tx1"/>
                </a:solidFill>
                <a:latin typeface="+mn-lt"/>
                <a:ea typeface="+mn-ea"/>
                <a:cs typeface="+mn-cs"/>
              </a:defRPr>
            </a:lvl3pPr>
            <a:lvl4pPr marL="822325" indent="-171450" algn="l" rtl="0" eaLnBrk="0" fontAlgn="base" hangingPunct="0">
              <a:spcBef>
                <a:spcPts val="300"/>
              </a:spcBef>
              <a:spcAft>
                <a:spcPct val="0"/>
              </a:spcAft>
              <a:buClr>
                <a:srgbClr val="549FB3"/>
              </a:buClr>
              <a:buSzPct val="70000"/>
              <a:buFont typeface="Wingdings" panose="05000000000000000000" pitchFamily="2" charset="2"/>
              <a:buChar char=""/>
              <a:defRPr sz="1600" kern="1200">
                <a:solidFill>
                  <a:schemeClr val="tx1"/>
                </a:solidFill>
                <a:latin typeface="+mn-lt"/>
                <a:ea typeface="+mn-ea"/>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4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lang="en-US" sz="900" kern="1200" smtClean="0">
                <a:solidFill>
                  <a:schemeClr val="tx1"/>
                </a:solidFill>
                <a:latin typeface="+mn-lt"/>
                <a:ea typeface="+mn-ea"/>
                <a:cs typeface="+mn-cs"/>
              </a:defRPr>
            </a:lvl9pPr>
          </a:lstStyle>
          <a:p>
            <a:pPr eaLnBrk="1" fontAlgn="auto" hangingPunct="1">
              <a:spcAft>
                <a:spcPts val="0"/>
              </a:spcAft>
              <a:buFont typeface="Symbol" panose="05050102010706020507" pitchFamily="18" charset="2"/>
              <a:buChar char=""/>
              <a:defRPr/>
            </a:pPr>
            <a:r>
              <a:rPr lang="en-US" sz="2400" dirty="0"/>
              <a:t>Compare blocks near boundary to far away control blocks (Diamond and McQuade, 2019)</a:t>
            </a:r>
          </a:p>
          <a:p>
            <a:pPr eaLnBrk="1" fontAlgn="auto" hangingPunct="1">
              <a:spcAft>
                <a:spcPts val="0"/>
              </a:spcAft>
              <a:buFont typeface="Symbol" panose="05050102010706020507" pitchFamily="18" charset="2"/>
              <a:buChar char=""/>
              <a:defRPr/>
            </a:pPr>
            <a:r>
              <a:rPr lang="en-US" sz="2400" dirty="0"/>
              <a:t>Found no spillovers from treatment to control blocks </a:t>
            </a:r>
          </a:p>
          <a:p>
            <a:pPr lvl="1" eaLnBrk="1" fontAlgn="auto" hangingPunct="1">
              <a:spcAft>
                <a:spcPts val="0"/>
              </a:spcAft>
              <a:buFont typeface="Symbol" panose="05050102010706020507" pitchFamily="18" charset="2"/>
              <a:buChar char=""/>
              <a:defRPr/>
            </a:pPr>
            <a:r>
              <a:rPr lang="en-US" dirty="0"/>
              <a:t>Also no spillovers from treatment to treatment blocks</a:t>
            </a:r>
          </a:p>
        </p:txBody>
      </p:sp>
      <p:pic>
        <p:nvPicPr>
          <p:cNvPr id="5" name="Picture 4">
            <a:extLst>
              <a:ext uri="{FF2B5EF4-FFF2-40B4-BE49-F238E27FC236}">
                <a16:creationId xmlns:a16="http://schemas.microsoft.com/office/drawing/2014/main" id="{D2697669-DD5C-4DB9-A7F9-31F8FCED95D0}"/>
              </a:ext>
            </a:extLst>
          </p:cNvPr>
          <p:cNvPicPr>
            <a:picLocks noChangeAspect="1"/>
          </p:cNvPicPr>
          <p:nvPr/>
        </p:nvPicPr>
        <p:blipFill>
          <a:blip r:embed="rId3"/>
          <a:stretch>
            <a:fillRect/>
          </a:stretch>
        </p:blipFill>
        <p:spPr>
          <a:xfrm>
            <a:off x="1976351" y="2971800"/>
            <a:ext cx="5191298" cy="3801559"/>
          </a:xfrm>
          <a:prstGeom prst="rect">
            <a:avLst/>
          </a:prstGeom>
        </p:spPr>
      </p:pic>
    </p:spTree>
    <p:extLst>
      <p:ext uri="{BB962C8B-B14F-4D97-AF65-F5344CB8AC3E}">
        <p14:creationId xmlns:p14="http://schemas.microsoft.com/office/powerpoint/2010/main" val="1901248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F300-2DE0-4C46-AFB7-EC8FD56005D9}"/>
              </a:ext>
            </a:extLst>
          </p:cNvPr>
          <p:cNvSpPr>
            <a:spLocks noGrp="1"/>
          </p:cNvSpPr>
          <p:nvPr>
            <p:ph type="title"/>
          </p:nvPr>
        </p:nvSpPr>
        <p:spPr/>
        <p:txBody>
          <a:bodyPr/>
          <a:lstStyle/>
          <a:p>
            <a:r>
              <a:rPr lang="en-US" dirty="0"/>
              <a:t>Dynamic RD effects </a:t>
            </a:r>
          </a:p>
        </p:txBody>
      </p:sp>
      <p:sp>
        <p:nvSpPr>
          <p:cNvPr id="4" name="Slide Number Placeholder 3">
            <a:extLst>
              <a:ext uri="{FF2B5EF4-FFF2-40B4-BE49-F238E27FC236}">
                <a16:creationId xmlns:a16="http://schemas.microsoft.com/office/drawing/2014/main" id="{AB104029-4055-46D3-8212-A1C79E708F77}"/>
              </a:ext>
            </a:extLst>
          </p:cNvPr>
          <p:cNvSpPr>
            <a:spLocks noGrp="1"/>
          </p:cNvSpPr>
          <p:nvPr>
            <p:ph type="sldNum" sz="quarter" idx="12"/>
          </p:nvPr>
        </p:nvSpPr>
        <p:spPr/>
        <p:txBody>
          <a:bodyPr/>
          <a:lstStyle/>
          <a:p>
            <a:pPr>
              <a:defRPr/>
            </a:pPr>
            <a:fld id="{9A30A592-D179-4F51-8168-293BC92D874E}" type="slidenum">
              <a:rPr lang="en-US" altLang="en-US" smtClean="0"/>
              <a:pPr>
                <a:defRPr/>
              </a:pPr>
              <a:t>29</a:t>
            </a:fld>
            <a:endParaRPr lang="en-US" altLang="en-US" dirty="0"/>
          </a:p>
        </p:txBody>
      </p:sp>
      <p:pic>
        <p:nvPicPr>
          <p:cNvPr id="6" name="Picture 5">
            <a:extLst>
              <a:ext uri="{FF2B5EF4-FFF2-40B4-BE49-F238E27FC236}">
                <a16:creationId xmlns:a16="http://schemas.microsoft.com/office/drawing/2014/main" id="{C854D3C2-2A27-447A-A8F7-176F7DB5AAE5}"/>
              </a:ext>
            </a:extLst>
          </p:cNvPr>
          <p:cNvPicPr>
            <a:picLocks noChangeAspect="1"/>
          </p:cNvPicPr>
          <p:nvPr/>
        </p:nvPicPr>
        <p:blipFill>
          <a:blip r:embed="rId3"/>
          <a:stretch>
            <a:fillRect/>
          </a:stretch>
        </p:blipFill>
        <p:spPr>
          <a:xfrm>
            <a:off x="1143000" y="1676400"/>
            <a:ext cx="6582113" cy="4800847"/>
          </a:xfrm>
          <a:prstGeom prst="rect">
            <a:avLst/>
          </a:prstGeom>
        </p:spPr>
      </p:pic>
    </p:spTree>
    <p:extLst>
      <p:ext uri="{BB962C8B-B14F-4D97-AF65-F5344CB8AC3E}">
        <p14:creationId xmlns:p14="http://schemas.microsoft.com/office/powerpoint/2010/main" val="6973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This paper</a:t>
            </a:r>
          </a:p>
        </p:txBody>
      </p:sp>
      <p:sp>
        <p:nvSpPr>
          <p:cNvPr id="3" name="Content Placeholder 2"/>
          <p:cNvSpPr>
            <a:spLocks noGrp="1"/>
          </p:cNvSpPr>
          <p:nvPr>
            <p:ph sz="quarter" idx="1"/>
          </p:nvPr>
        </p:nvSpPr>
        <p:spPr>
          <a:xfrm>
            <a:off x="457200" y="1447800"/>
            <a:ext cx="8458200" cy="4730750"/>
          </a:xfrm>
        </p:spPr>
        <p:txBody>
          <a:bodyPr/>
          <a:lstStyle/>
          <a:p>
            <a:pPr eaLnBrk="1" fontAlgn="auto" hangingPunct="1">
              <a:spcAft>
                <a:spcPts val="0"/>
              </a:spcAft>
              <a:buFont typeface="Symbol" panose="05050102010706020507" pitchFamily="18" charset="2"/>
              <a:buChar char=""/>
              <a:defRPr/>
            </a:pPr>
            <a:r>
              <a:rPr lang="en-US" sz="2400" dirty="0"/>
              <a:t>Study housing market impact of a major block-by-block zoning reform in the city of Sao Paulo, Brazil</a:t>
            </a:r>
          </a:p>
          <a:p>
            <a:pPr lvl="1" eaLnBrk="1" fontAlgn="auto" hangingPunct="1">
              <a:spcAft>
                <a:spcPts val="0"/>
              </a:spcAft>
              <a:buFont typeface="Symbol" panose="05050102010706020507" pitchFamily="18" charset="2"/>
              <a:buChar char=""/>
              <a:defRPr/>
            </a:pPr>
            <a:r>
              <a:rPr lang="en-US" dirty="0"/>
              <a:t>Observe detailed changes in density restrictions for each block</a:t>
            </a:r>
          </a:p>
          <a:p>
            <a:pPr lvl="1" eaLnBrk="1" fontAlgn="auto" hangingPunct="1">
              <a:spcAft>
                <a:spcPts val="0"/>
              </a:spcAft>
              <a:buFont typeface="Symbol" panose="05050102010706020507" pitchFamily="18" charset="2"/>
              <a:buChar char=""/>
              <a:defRPr/>
            </a:pPr>
            <a:r>
              <a:rPr lang="en-US" dirty="0"/>
              <a:t>Focus on residential construction</a:t>
            </a:r>
          </a:p>
          <a:p>
            <a:pPr lvl="3" eaLnBrk="1" fontAlgn="auto" hangingPunct="1">
              <a:spcAft>
                <a:spcPts val="0"/>
              </a:spcAft>
              <a:buFont typeface="Symbol" panose="05050102010706020507" pitchFamily="18" charset="2"/>
              <a:buChar char=""/>
              <a:defRPr/>
            </a:pPr>
            <a:endParaRPr lang="en-US" sz="1800" dirty="0"/>
          </a:p>
          <a:p>
            <a:pPr eaLnBrk="1" fontAlgn="auto" hangingPunct="1">
              <a:spcAft>
                <a:spcPts val="0"/>
              </a:spcAft>
              <a:buFont typeface="Symbol" panose="05050102010706020507" pitchFamily="18" charset="2"/>
              <a:buChar char=""/>
              <a:defRPr/>
            </a:pPr>
            <a:r>
              <a:rPr lang="en-US" sz="2400" dirty="0"/>
              <a:t>Use boundary discontinuity design to estimate supply responses</a:t>
            </a:r>
          </a:p>
          <a:p>
            <a:pPr lvl="1" eaLnBrk="1" fontAlgn="auto" hangingPunct="1">
              <a:spcAft>
                <a:spcPts val="0"/>
              </a:spcAft>
              <a:buFont typeface="Symbol" panose="05050102010706020507" pitchFamily="18" charset="2"/>
              <a:buChar char=""/>
              <a:defRPr/>
            </a:pPr>
            <a:r>
              <a:rPr lang="en-US" dirty="0"/>
              <a:t>Deals with endogeneity of prices and neighborhood characteristics</a:t>
            </a:r>
          </a:p>
          <a:p>
            <a:pPr lvl="3" eaLnBrk="1" fontAlgn="auto" hangingPunct="1">
              <a:spcAft>
                <a:spcPts val="0"/>
              </a:spcAft>
              <a:buFont typeface="Symbol" panose="05050102010706020507" pitchFamily="18" charset="2"/>
              <a:buChar char=""/>
              <a:defRPr/>
            </a:pPr>
            <a:endParaRPr lang="en-US" sz="1900" dirty="0"/>
          </a:p>
          <a:p>
            <a:pPr eaLnBrk="1" fontAlgn="auto" hangingPunct="1">
              <a:spcAft>
                <a:spcPts val="0"/>
              </a:spcAft>
              <a:buFont typeface="Symbol" panose="05050102010706020507" pitchFamily="18" charset="2"/>
              <a:buChar char=""/>
              <a:defRPr/>
            </a:pPr>
            <a:r>
              <a:rPr lang="en-US" sz="2400" dirty="0"/>
              <a:t>Estimate equilibrium model of housing supply and demand</a:t>
            </a:r>
          </a:p>
          <a:p>
            <a:pPr lvl="1" eaLnBrk="1" fontAlgn="auto" hangingPunct="1">
              <a:spcAft>
                <a:spcPts val="0"/>
              </a:spcAft>
              <a:buFont typeface="Symbol" panose="05050102010706020507" pitchFamily="18" charset="2"/>
              <a:buChar char=""/>
              <a:defRPr/>
            </a:pPr>
            <a:r>
              <a:rPr lang="en-US" dirty="0"/>
              <a:t>Quantify trade-offs between costs/benefits of densification</a:t>
            </a:r>
          </a:p>
          <a:p>
            <a:pPr lvl="1" eaLnBrk="1" fontAlgn="auto" hangingPunct="1">
              <a:spcAft>
                <a:spcPts val="0"/>
              </a:spcAft>
              <a:buFont typeface="Symbol" panose="05050102010706020507" pitchFamily="18" charset="2"/>
              <a:buChar char=""/>
              <a:defRPr/>
            </a:pPr>
            <a:r>
              <a:rPr lang="en-US" dirty="0"/>
              <a:t>Counterfactual simulation of zoning reform to estimate welfare and long-term effects on house prices, built environment, and household sorting</a:t>
            </a:r>
          </a:p>
        </p:txBody>
      </p:sp>
      <p:sp>
        <p:nvSpPr>
          <p:cNvPr id="2" name="Slide Number Placeholder 1"/>
          <p:cNvSpPr>
            <a:spLocks noGrp="1"/>
          </p:cNvSpPr>
          <p:nvPr>
            <p:ph type="sldNum" sz="quarter" idx="12"/>
          </p:nvPr>
        </p:nvSpPr>
        <p:spPr/>
        <p:txBody>
          <a:bodyPr/>
          <a:lstStyle/>
          <a:p>
            <a:pPr>
              <a:defRPr/>
            </a:pPr>
            <a:fld id="{DB6B8256-A6CA-4726-8E27-BD21E01621AB}" type="slidenum">
              <a:rPr lang="en-US" altLang="en-US"/>
              <a:pPr>
                <a:defRPr/>
              </a:pPr>
              <a:t>3</a:t>
            </a:fld>
            <a:endParaRPr lang="en-US" altLang="en-US" dirty="0"/>
          </a:p>
        </p:txBody>
      </p:sp>
    </p:spTree>
    <p:extLst>
      <p:ext uri="{BB962C8B-B14F-4D97-AF65-F5344CB8AC3E}">
        <p14:creationId xmlns:p14="http://schemas.microsoft.com/office/powerpoint/2010/main" val="637962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09923-4FAD-493B-BD1F-E68B82166F81}"/>
              </a:ext>
            </a:extLst>
          </p:cNvPr>
          <p:cNvSpPr>
            <a:spLocks noGrp="1"/>
          </p:cNvSpPr>
          <p:nvPr>
            <p:ph type="title"/>
          </p:nvPr>
        </p:nvSpPr>
        <p:spPr>
          <a:xfrm>
            <a:off x="457200" y="152400"/>
            <a:ext cx="8534400" cy="1114425"/>
          </a:xfrm>
        </p:spPr>
        <p:txBody>
          <a:bodyPr/>
          <a:lstStyle/>
          <a:p>
            <a:r>
              <a:rPr lang="en-US" dirty="0"/>
              <a:t>Reform impact on single-family permits</a:t>
            </a:r>
          </a:p>
        </p:txBody>
      </p:sp>
      <p:sp>
        <p:nvSpPr>
          <p:cNvPr id="4" name="Slide Number Placeholder 3">
            <a:extLst>
              <a:ext uri="{FF2B5EF4-FFF2-40B4-BE49-F238E27FC236}">
                <a16:creationId xmlns:a16="http://schemas.microsoft.com/office/drawing/2014/main" id="{BC9DA3AA-6BB1-4F9B-8145-0636171CC071}"/>
              </a:ext>
            </a:extLst>
          </p:cNvPr>
          <p:cNvSpPr>
            <a:spLocks noGrp="1"/>
          </p:cNvSpPr>
          <p:nvPr>
            <p:ph type="sldNum" sz="quarter" idx="12"/>
          </p:nvPr>
        </p:nvSpPr>
        <p:spPr/>
        <p:txBody>
          <a:bodyPr/>
          <a:lstStyle/>
          <a:p>
            <a:pPr>
              <a:defRPr/>
            </a:pPr>
            <a:fld id="{9A30A592-D179-4F51-8168-293BC92D874E}" type="slidenum">
              <a:rPr lang="en-US" altLang="en-US" smtClean="0"/>
              <a:pPr>
                <a:defRPr/>
              </a:pPr>
              <a:t>30</a:t>
            </a:fld>
            <a:endParaRPr lang="en-US" altLang="en-US" dirty="0"/>
          </a:p>
        </p:txBody>
      </p:sp>
      <p:pic>
        <p:nvPicPr>
          <p:cNvPr id="5" name="Picture 4">
            <a:extLst>
              <a:ext uri="{FF2B5EF4-FFF2-40B4-BE49-F238E27FC236}">
                <a16:creationId xmlns:a16="http://schemas.microsoft.com/office/drawing/2014/main" id="{0C1DD681-E5E1-4846-83B1-06829BD25FBF}"/>
              </a:ext>
            </a:extLst>
          </p:cNvPr>
          <p:cNvPicPr>
            <a:picLocks noChangeAspect="1"/>
          </p:cNvPicPr>
          <p:nvPr/>
        </p:nvPicPr>
        <p:blipFill>
          <a:blip r:embed="rId3"/>
          <a:stretch>
            <a:fillRect/>
          </a:stretch>
        </p:blipFill>
        <p:spPr>
          <a:xfrm>
            <a:off x="821409" y="1544637"/>
            <a:ext cx="7501182" cy="4572000"/>
          </a:xfrm>
          <a:prstGeom prst="rect">
            <a:avLst/>
          </a:prstGeom>
        </p:spPr>
      </p:pic>
    </p:spTree>
    <p:extLst>
      <p:ext uri="{BB962C8B-B14F-4D97-AF65-F5344CB8AC3E}">
        <p14:creationId xmlns:p14="http://schemas.microsoft.com/office/powerpoint/2010/main" val="611578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C7E9-4407-46A6-95FF-20AC7E1DD82F}"/>
              </a:ext>
            </a:extLst>
          </p:cNvPr>
          <p:cNvSpPr>
            <a:spLocks noGrp="1"/>
          </p:cNvSpPr>
          <p:nvPr>
            <p:ph type="title"/>
          </p:nvPr>
        </p:nvSpPr>
        <p:spPr/>
        <p:txBody>
          <a:bodyPr/>
          <a:lstStyle/>
          <a:p>
            <a:r>
              <a:rPr lang="en-US" dirty="0"/>
              <a:t>Effect of reform on approved permits</a:t>
            </a:r>
          </a:p>
        </p:txBody>
      </p:sp>
      <p:sp>
        <p:nvSpPr>
          <p:cNvPr id="4" name="Slide Number Placeholder 3">
            <a:extLst>
              <a:ext uri="{FF2B5EF4-FFF2-40B4-BE49-F238E27FC236}">
                <a16:creationId xmlns:a16="http://schemas.microsoft.com/office/drawing/2014/main" id="{8FA03AEA-063D-4328-81A2-27D8EEA3A4F8}"/>
              </a:ext>
            </a:extLst>
          </p:cNvPr>
          <p:cNvSpPr>
            <a:spLocks noGrp="1"/>
          </p:cNvSpPr>
          <p:nvPr>
            <p:ph type="sldNum" sz="quarter" idx="12"/>
          </p:nvPr>
        </p:nvSpPr>
        <p:spPr/>
        <p:txBody>
          <a:bodyPr/>
          <a:lstStyle/>
          <a:p>
            <a:pPr>
              <a:defRPr/>
            </a:pPr>
            <a:fld id="{9A30A592-D179-4F51-8168-293BC92D874E}" type="slidenum">
              <a:rPr lang="en-US" altLang="en-US" smtClean="0"/>
              <a:pPr>
                <a:defRPr/>
              </a:pPr>
              <a:t>31</a:t>
            </a:fld>
            <a:endParaRPr lang="en-US" altLang="en-US" dirty="0"/>
          </a:p>
        </p:txBody>
      </p:sp>
      <p:pic>
        <p:nvPicPr>
          <p:cNvPr id="8" name="Picture 7">
            <a:extLst>
              <a:ext uri="{FF2B5EF4-FFF2-40B4-BE49-F238E27FC236}">
                <a16:creationId xmlns:a16="http://schemas.microsoft.com/office/drawing/2014/main" id="{BDE59A59-9996-47D1-ABE4-F01C4D150CBF}"/>
              </a:ext>
            </a:extLst>
          </p:cNvPr>
          <p:cNvPicPr>
            <a:picLocks noChangeAspect="1"/>
          </p:cNvPicPr>
          <p:nvPr/>
        </p:nvPicPr>
        <p:blipFill>
          <a:blip r:embed="rId3"/>
          <a:stretch>
            <a:fillRect/>
          </a:stretch>
        </p:blipFill>
        <p:spPr>
          <a:xfrm>
            <a:off x="1376278" y="1435167"/>
            <a:ext cx="6391443" cy="3987665"/>
          </a:xfrm>
          <a:prstGeom prst="rect">
            <a:avLst/>
          </a:prstGeom>
        </p:spPr>
      </p:pic>
    </p:spTree>
    <p:extLst>
      <p:ext uri="{BB962C8B-B14F-4D97-AF65-F5344CB8AC3E}">
        <p14:creationId xmlns:p14="http://schemas.microsoft.com/office/powerpoint/2010/main" val="4180020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C850-1506-85E7-80A2-12408788055B}"/>
              </a:ext>
            </a:extLst>
          </p:cNvPr>
          <p:cNvSpPr>
            <a:spLocks noGrp="1"/>
          </p:cNvSpPr>
          <p:nvPr>
            <p:ph type="title"/>
          </p:nvPr>
        </p:nvSpPr>
        <p:spPr/>
        <p:txBody>
          <a:bodyPr/>
          <a:lstStyle/>
          <a:p>
            <a:r>
              <a:rPr lang="en-US" dirty="0"/>
              <a:t>Effect of reform on housing availability – real estate listings</a:t>
            </a:r>
          </a:p>
        </p:txBody>
      </p:sp>
      <p:sp>
        <p:nvSpPr>
          <p:cNvPr id="3" name="Content Placeholder 2">
            <a:extLst>
              <a:ext uri="{FF2B5EF4-FFF2-40B4-BE49-F238E27FC236}">
                <a16:creationId xmlns:a16="http://schemas.microsoft.com/office/drawing/2014/main" id="{62DFB94D-E2BB-DCD5-7307-DCCCAFEE622C}"/>
              </a:ext>
            </a:extLst>
          </p:cNvPr>
          <p:cNvSpPr>
            <a:spLocks noGrp="1"/>
          </p:cNvSpPr>
          <p:nvPr>
            <p:ph sz="quarter" idx="1"/>
          </p:nvPr>
        </p:nvSpPr>
        <p:spPr>
          <a:xfrm>
            <a:off x="457200" y="5694470"/>
            <a:ext cx="8229600" cy="1302621"/>
          </a:xfrm>
        </p:spPr>
        <p:txBody>
          <a:bodyPr/>
          <a:lstStyle/>
          <a:p>
            <a:r>
              <a:rPr lang="en-US" sz="2000" dirty="0"/>
              <a:t>Real estate listings data from </a:t>
            </a:r>
            <a:r>
              <a:rPr lang="en-US" sz="2000" dirty="0" err="1"/>
              <a:t>DataZap</a:t>
            </a:r>
            <a:r>
              <a:rPr lang="en-US" sz="2000" dirty="0"/>
              <a:t> (Brazilian Zillow equivalent)</a:t>
            </a:r>
          </a:p>
          <a:p>
            <a:r>
              <a:rPr lang="en-US" sz="2000" dirty="0"/>
              <a:t>Blocks with increased Max BAR had 2.1 extra listings in 2022, ~10.3% increase relative to average listings in baseline year 2019</a:t>
            </a:r>
          </a:p>
        </p:txBody>
      </p:sp>
      <p:sp>
        <p:nvSpPr>
          <p:cNvPr id="4" name="Slide Number Placeholder 3">
            <a:extLst>
              <a:ext uri="{FF2B5EF4-FFF2-40B4-BE49-F238E27FC236}">
                <a16:creationId xmlns:a16="http://schemas.microsoft.com/office/drawing/2014/main" id="{3E65B7D0-09B4-74E7-F41D-3806242A4FA1}"/>
              </a:ext>
            </a:extLst>
          </p:cNvPr>
          <p:cNvSpPr>
            <a:spLocks noGrp="1"/>
          </p:cNvSpPr>
          <p:nvPr>
            <p:ph type="sldNum" sz="quarter" idx="12"/>
          </p:nvPr>
        </p:nvSpPr>
        <p:spPr/>
        <p:txBody>
          <a:bodyPr/>
          <a:lstStyle/>
          <a:p>
            <a:pPr>
              <a:defRPr/>
            </a:pPr>
            <a:fld id="{9A30A592-D179-4F51-8168-293BC92D874E}" type="slidenum">
              <a:rPr lang="en-US" altLang="en-US" smtClean="0"/>
              <a:pPr>
                <a:defRPr/>
              </a:pPr>
              <a:t>32</a:t>
            </a:fld>
            <a:endParaRPr lang="en-US" altLang="en-US" dirty="0"/>
          </a:p>
        </p:txBody>
      </p:sp>
      <p:pic>
        <p:nvPicPr>
          <p:cNvPr id="6" name="Picture 5">
            <a:extLst>
              <a:ext uri="{FF2B5EF4-FFF2-40B4-BE49-F238E27FC236}">
                <a16:creationId xmlns:a16="http://schemas.microsoft.com/office/drawing/2014/main" id="{FA37E610-BE34-F8BA-E11D-86052065AD8D}"/>
              </a:ext>
            </a:extLst>
          </p:cNvPr>
          <p:cNvPicPr>
            <a:picLocks noChangeAspect="1"/>
          </p:cNvPicPr>
          <p:nvPr/>
        </p:nvPicPr>
        <p:blipFill>
          <a:blip r:embed="rId3"/>
          <a:stretch>
            <a:fillRect/>
          </a:stretch>
        </p:blipFill>
        <p:spPr>
          <a:xfrm>
            <a:off x="1371600" y="1412983"/>
            <a:ext cx="6189300" cy="4281487"/>
          </a:xfrm>
          <a:prstGeom prst="rect">
            <a:avLst/>
          </a:prstGeom>
        </p:spPr>
      </p:pic>
    </p:spTree>
    <p:extLst>
      <p:ext uri="{BB962C8B-B14F-4D97-AF65-F5344CB8AC3E}">
        <p14:creationId xmlns:p14="http://schemas.microsoft.com/office/powerpoint/2010/main" val="1626732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40EF-3011-4556-9A9C-8BCEB7BB32E7}"/>
              </a:ext>
            </a:extLst>
          </p:cNvPr>
          <p:cNvSpPr>
            <a:spLocks noGrp="1"/>
          </p:cNvSpPr>
          <p:nvPr>
            <p:ph type="title"/>
          </p:nvPr>
        </p:nvSpPr>
        <p:spPr/>
        <p:txBody>
          <a:bodyPr/>
          <a:lstStyle/>
          <a:p>
            <a:r>
              <a:rPr lang="en-US" dirty="0"/>
              <a:t>Demand model</a:t>
            </a:r>
          </a:p>
        </p:txBody>
      </p:sp>
      <p:sp>
        <p:nvSpPr>
          <p:cNvPr id="4" name="Slide Number Placeholder 3">
            <a:extLst>
              <a:ext uri="{FF2B5EF4-FFF2-40B4-BE49-F238E27FC236}">
                <a16:creationId xmlns:a16="http://schemas.microsoft.com/office/drawing/2014/main" id="{AFF7E42C-91F4-4E89-941A-233259B36A1F}"/>
              </a:ext>
            </a:extLst>
          </p:cNvPr>
          <p:cNvSpPr>
            <a:spLocks noGrp="1"/>
          </p:cNvSpPr>
          <p:nvPr>
            <p:ph type="sldNum" sz="quarter" idx="12"/>
          </p:nvPr>
        </p:nvSpPr>
        <p:spPr/>
        <p:txBody>
          <a:bodyPr/>
          <a:lstStyle/>
          <a:p>
            <a:pPr>
              <a:defRPr/>
            </a:pPr>
            <a:fld id="{9A30A592-D179-4F51-8168-293BC92D874E}" type="slidenum">
              <a:rPr lang="en-US" altLang="en-US" smtClean="0"/>
              <a:pPr>
                <a:defRPr/>
              </a:pPr>
              <a:t>33</a:t>
            </a:fld>
            <a:endParaRPr lang="en-US" altLang="en-US" dirty="0"/>
          </a:p>
        </p:txBody>
      </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0C1E0F3F-7900-4834-BB24-C68831C82C98}"/>
                  </a:ext>
                </a:extLst>
              </p:cNvPr>
              <p:cNvSpPr txBox="1">
                <a:spLocks/>
              </p:cNvSpPr>
              <p:nvPr/>
            </p:nvSpPr>
            <p:spPr bwMode="auto">
              <a:xfrm>
                <a:off x="415770" y="1276979"/>
                <a:ext cx="8575829" cy="52619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880" indent="-182880" algn="l" rtl="0" eaLnBrk="0" fontAlgn="base" hangingPunct="0">
                  <a:spcBef>
                    <a:spcPts val="450"/>
                  </a:spcBef>
                  <a:spcAft>
                    <a:spcPct val="0"/>
                  </a:spcAft>
                  <a:buClr>
                    <a:schemeClr val="accent1"/>
                  </a:buClr>
                  <a:buSzPct val="76000"/>
                  <a:buFont typeface="Arial" panose="020B0604020202020204" pitchFamily="34" charset="0"/>
                  <a:buChar char="•"/>
                  <a:defRPr sz="2200" kern="1200">
                    <a:solidFill>
                      <a:schemeClr val="tx1"/>
                    </a:solidFill>
                    <a:latin typeface="+mn-lt"/>
                    <a:ea typeface="+mn-ea"/>
                    <a:cs typeface="+mn-cs"/>
                  </a:defRPr>
                </a:lvl1pPr>
                <a:lvl2pPr marL="410766" indent="-182880" algn="l" rtl="0" eaLnBrk="0" fontAlgn="base" hangingPunct="0">
                  <a:spcBef>
                    <a:spcPts val="175"/>
                  </a:spcBef>
                  <a:spcAft>
                    <a:spcPct val="0"/>
                  </a:spcAft>
                  <a:buClr>
                    <a:schemeClr val="accent2"/>
                  </a:buClr>
                  <a:buSzPct val="76000"/>
                  <a:buFont typeface="Courier New" panose="02070309020205020404" pitchFamily="49" charset="0"/>
                  <a:buChar char="o"/>
                  <a:defRPr sz="2000" kern="1200">
                    <a:solidFill>
                      <a:schemeClr val="tx1"/>
                    </a:solidFill>
                    <a:latin typeface="+mn-lt"/>
                    <a:ea typeface="+mn-ea"/>
                    <a:cs typeface="+mn-cs"/>
                  </a:defRPr>
                </a:lvl2pPr>
                <a:lvl3pPr marL="640080" indent="-182880" algn="l" rtl="0" eaLnBrk="0" fontAlgn="base" hangingPunct="0">
                  <a:spcBef>
                    <a:spcPts val="100"/>
                  </a:spcBef>
                  <a:spcAft>
                    <a:spcPct val="0"/>
                  </a:spcAft>
                  <a:buClr>
                    <a:srgbClr val="BCBCBC"/>
                  </a:buClr>
                  <a:buSzPct val="76000"/>
                  <a:buFont typeface="Courier New" panose="02070309020205020404" pitchFamily="49" charset="0"/>
                  <a:buChar char="o"/>
                  <a:defRPr sz="1800" kern="1200">
                    <a:solidFill>
                      <a:schemeClr val="tx1"/>
                    </a:solidFill>
                    <a:latin typeface="+mn-lt"/>
                    <a:ea typeface="+mn-ea"/>
                    <a:cs typeface="+mn-cs"/>
                  </a:defRPr>
                </a:lvl3pPr>
                <a:lvl4pPr marL="822325" indent="-171450" algn="l" rtl="0" eaLnBrk="0" fontAlgn="base" hangingPunct="0">
                  <a:spcBef>
                    <a:spcPts val="300"/>
                  </a:spcBef>
                  <a:spcAft>
                    <a:spcPct val="0"/>
                  </a:spcAft>
                  <a:buClr>
                    <a:srgbClr val="549FB3"/>
                  </a:buClr>
                  <a:buSzPct val="70000"/>
                  <a:buFont typeface="Wingdings" panose="05000000000000000000" pitchFamily="2" charset="2"/>
                  <a:buChar char=""/>
                  <a:defRPr sz="1600" kern="1200">
                    <a:solidFill>
                      <a:schemeClr val="tx1"/>
                    </a:solidFill>
                    <a:latin typeface="+mn-lt"/>
                    <a:ea typeface="+mn-ea"/>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4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lang="en-US" sz="900" kern="1200" smtClean="0">
                    <a:solidFill>
                      <a:schemeClr val="tx1"/>
                    </a:solidFill>
                    <a:latin typeface="+mn-lt"/>
                    <a:ea typeface="+mn-ea"/>
                    <a:cs typeface="+mn-cs"/>
                  </a:defRPr>
                </a:lvl9pPr>
              </a:lstStyle>
              <a:p>
                <a:pPr eaLnBrk="1" fontAlgn="auto" hangingPunct="1">
                  <a:spcAft>
                    <a:spcPts val="0"/>
                  </a:spcAft>
                  <a:buFont typeface="Symbol" panose="05050102010706020507" pitchFamily="18" charset="2"/>
                  <a:buChar char=""/>
                  <a:defRPr/>
                </a:pPr>
                <a:r>
                  <a:rPr lang="en-US" sz="2300" dirty="0"/>
                  <a:t>Household </a:t>
                </a:r>
                <a:r>
                  <a:rPr lang="en-US" sz="2300" i="1" dirty="0"/>
                  <a:t>i</a:t>
                </a:r>
                <a:r>
                  <a:rPr lang="en-US" sz="2300" dirty="0"/>
                  <a:t> chooses between </a:t>
                </a:r>
                <a:r>
                  <a:rPr lang="en-US" sz="2300" i="1" dirty="0"/>
                  <a:t>J</a:t>
                </a:r>
                <a:r>
                  <a:rPr lang="en-US" sz="2300" dirty="0"/>
                  <a:t> neighborhoods, receiving utility:</a:t>
                </a:r>
              </a:p>
              <a:p>
                <a:pPr lvl="4" eaLnBrk="1" fontAlgn="auto" hangingPunct="1">
                  <a:spcAft>
                    <a:spcPts val="0"/>
                  </a:spcAft>
                  <a:buFont typeface="Symbol" panose="05050102010706020507" pitchFamily="18" charset="2"/>
                  <a:buChar char=""/>
                  <a:defRPr/>
                </a:pPr>
                <a:endParaRPr lang="en-US" sz="1300" dirty="0"/>
              </a:p>
              <a:p>
                <a:pPr lvl="1" eaLnBrk="1" fontAlgn="auto" hangingPunct="1">
                  <a:spcAft>
                    <a:spcPts val="0"/>
                  </a:spcAft>
                  <a:buFont typeface="Symbol" panose="05050102010706020507" pitchFamily="18" charset="2"/>
                  <a:buChar char=""/>
                  <a:defRPr/>
                </a:pPr>
                <a:endParaRPr lang="en-US" sz="1900" dirty="0"/>
              </a:p>
              <a:p>
                <a:pPr lvl="5">
                  <a:buFont typeface="Symbol" panose="05050102010706020507" pitchFamily="18" charset="2"/>
                  <a:buChar char=""/>
                  <a:defRPr/>
                </a:pPr>
                <a:endParaRPr lang="en-US" sz="1100" dirty="0"/>
              </a:p>
              <a:p>
                <a:pPr marL="0" indent="0" eaLnBrk="1" fontAlgn="auto" hangingPunct="1">
                  <a:spcAft>
                    <a:spcPts val="0"/>
                  </a:spcAft>
                  <a:buNone/>
                  <a:defRPr/>
                </a:pPr>
                <a:r>
                  <a:rPr lang="en-US" sz="2300" dirty="0">
                    <a:effectLst/>
                  </a:rPr>
                  <a:t>where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𝑝</m:t>
                        </m:r>
                      </m:e>
                      <m:sub>
                        <m:r>
                          <a:rPr lang="en-US" sz="2300" i="1">
                            <a:latin typeface="Cambria Math" panose="02040503050406030204" pitchFamily="18" charset="0"/>
                          </a:rPr>
                          <m:t>𝑗</m:t>
                        </m:r>
                      </m:sub>
                    </m:sSub>
                  </m:oMath>
                </a14:m>
                <a:r>
                  <a:rPr lang="en-US" sz="2300" dirty="0">
                    <a:effectLst/>
                  </a:rPr>
                  <a:t> </a:t>
                </a:r>
                <a:r>
                  <a:rPr lang="en-US" sz="2300" dirty="0"/>
                  <a:t>= housing price</a:t>
                </a:r>
                <a:r>
                  <a:rPr lang="en-US" sz="2300" dirty="0">
                    <a:effectLst/>
                  </a:rPr>
                  <a:t>, </a:t>
                </a:r>
                <a14:m>
                  <m:oMath xmlns:m="http://schemas.openxmlformats.org/officeDocument/2006/math">
                    <m:sSubSup>
                      <m:sSubSupPr>
                        <m:ctrlPr>
                          <a:rPr lang="el-GR" sz="2300" i="1">
                            <a:latin typeface="Cambria Math" panose="02040503050406030204" pitchFamily="18" charset="0"/>
                          </a:rPr>
                        </m:ctrlPr>
                      </m:sSubSupPr>
                      <m:e>
                        <m:r>
                          <a:rPr lang="en-US" sz="2300" i="1">
                            <a:latin typeface="Cambria Math" panose="02040503050406030204" pitchFamily="18" charset="0"/>
                          </a:rPr>
                          <m:t>𝑋</m:t>
                        </m:r>
                      </m:e>
                      <m:sub>
                        <m:r>
                          <a:rPr lang="en-US" sz="2300" i="1">
                            <a:latin typeface="Cambria Math" panose="02040503050406030204" pitchFamily="18" charset="0"/>
                          </a:rPr>
                          <m:t>𝑗</m:t>
                        </m:r>
                      </m:sub>
                      <m:sup>
                        <m:r>
                          <a:rPr lang="en-US" sz="2300" b="0" i="1" smtClean="0">
                            <a:latin typeface="Cambria Math" panose="02040503050406030204" pitchFamily="18" charset="0"/>
                          </a:rPr>
                          <m:t>𝑑</m:t>
                        </m:r>
                      </m:sup>
                    </m:sSubSup>
                  </m:oMath>
                </a14:m>
                <a:r>
                  <a:rPr lang="en-US" sz="2300" dirty="0">
                    <a:effectLst/>
                  </a:rPr>
                  <a:t> = neighborhood amenities and demographics, </a:t>
                </a:r>
                <a14:m>
                  <m:oMath xmlns:m="http://schemas.openxmlformats.org/officeDocument/2006/math">
                    <m:sSub>
                      <m:sSubPr>
                        <m:ctrlPr>
                          <a:rPr lang="en-US" sz="2300" i="1">
                            <a:latin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𝜏</m:t>
                        </m:r>
                      </m:e>
                      <m:sub>
                        <m:r>
                          <a:rPr lang="en-US" sz="2300" b="0" i="1" smtClean="0">
                            <a:latin typeface="Cambria Math" panose="02040503050406030204" pitchFamily="18" charset="0"/>
                          </a:rPr>
                          <m:t>𝑖</m:t>
                        </m:r>
                        <m:r>
                          <a:rPr lang="en-US" sz="2300" i="1">
                            <a:latin typeface="Cambria Math" panose="02040503050406030204" pitchFamily="18" charset="0"/>
                          </a:rPr>
                          <m:t>𝑗</m:t>
                        </m:r>
                      </m:sub>
                    </m:sSub>
                    <m:r>
                      <a:rPr lang="en-US" sz="2300" i="1">
                        <a:latin typeface="Cambria Math" panose="02040503050406030204" pitchFamily="18" charset="0"/>
                      </a:rPr>
                      <m:t> </m:t>
                    </m:r>
                  </m:oMath>
                </a14:m>
                <a:r>
                  <a:rPr lang="en-US" sz="2300" dirty="0">
                    <a:effectLst/>
                  </a:rPr>
                  <a:t>= individual commuting times, </a:t>
                </a:r>
                <a14:m>
                  <m:oMath xmlns:m="http://schemas.openxmlformats.org/officeDocument/2006/math">
                    <m:sSub>
                      <m:sSubPr>
                        <m:ctrlPr>
                          <a:rPr lang="en-US" sz="2300" i="1">
                            <a:latin typeface="Cambria Math" panose="02040503050406030204" pitchFamily="18" charset="0"/>
                          </a:rPr>
                        </m:ctrlPr>
                      </m:sSubPr>
                      <m:e>
                        <m:r>
                          <m:rPr>
                            <m:sty m:val="p"/>
                          </m:rPr>
                          <a:rPr lang="el-GR" sz="2300" i="1">
                            <a:latin typeface="Cambria Math" panose="02040503050406030204" pitchFamily="18" charset="0"/>
                            <a:ea typeface="Cambria Math" panose="02040503050406030204" pitchFamily="18" charset="0"/>
                          </a:rPr>
                          <m:t>ξ</m:t>
                        </m:r>
                      </m:e>
                      <m:sub>
                        <m:r>
                          <a:rPr lang="en-US" sz="2300" i="1">
                            <a:latin typeface="Cambria Math" panose="02040503050406030204" pitchFamily="18" charset="0"/>
                          </a:rPr>
                          <m:t>𝑗</m:t>
                        </m:r>
                      </m:sub>
                    </m:sSub>
                  </m:oMath>
                </a14:m>
                <a:r>
                  <a:rPr lang="en-US" sz="2300" dirty="0">
                    <a:effectLst/>
                  </a:rPr>
                  <a:t> = unobserved location-specific component,</a:t>
                </a:r>
                <a:r>
                  <a:rPr lang="en-US" sz="2300" dirty="0"/>
                  <a:t> and </a:t>
                </a:r>
                <a14:m>
                  <m:oMath xmlns:m="http://schemas.openxmlformats.org/officeDocument/2006/math">
                    <m:sSub>
                      <m:sSubPr>
                        <m:ctrlPr>
                          <a:rPr lang="en-US" sz="2300" i="1">
                            <a:latin typeface="Cambria Math" panose="02040503050406030204" pitchFamily="18" charset="0"/>
                          </a:rPr>
                        </m:ctrlPr>
                      </m:sSubPr>
                      <m:e>
                        <m:r>
                          <a:rPr lang="en-US" sz="2300" i="1" smtClean="0">
                            <a:latin typeface="Cambria Math" panose="02040503050406030204" pitchFamily="18" charset="0"/>
                            <a:ea typeface="Cambria Math" panose="02040503050406030204" pitchFamily="18" charset="0"/>
                          </a:rPr>
                          <m:t>𝜖</m:t>
                        </m:r>
                      </m:e>
                      <m:sub>
                        <m:r>
                          <a:rPr lang="en-US" sz="2300" b="0" i="1" smtClean="0">
                            <a:latin typeface="Cambria Math" panose="02040503050406030204" pitchFamily="18" charset="0"/>
                          </a:rPr>
                          <m:t>𝑖</m:t>
                        </m:r>
                        <m:r>
                          <a:rPr lang="en-US" sz="2300" i="1">
                            <a:latin typeface="Cambria Math" panose="02040503050406030204" pitchFamily="18" charset="0"/>
                          </a:rPr>
                          <m:t>𝑗</m:t>
                        </m:r>
                      </m:sub>
                    </m:sSub>
                  </m:oMath>
                </a14:m>
                <a:r>
                  <a:rPr lang="en-US" sz="2300" dirty="0">
                    <a:effectLst/>
                  </a:rPr>
                  <a:t> </a:t>
                </a:r>
                <a:r>
                  <a:rPr lang="en-US" sz="2300" dirty="0"/>
                  <a:t>~</a:t>
                </a:r>
                <a:r>
                  <a:rPr lang="en-US" sz="2300" dirty="0">
                    <a:effectLst/>
                  </a:rPr>
                  <a:t> </a:t>
                </a:r>
                <a:r>
                  <a:rPr lang="en-US" sz="2300" dirty="0" err="1">
                    <a:effectLst/>
                  </a:rPr>
                  <a:t>i.i.d.</a:t>
                </a:r>
                <a:r>
                  <a:rPr lang="en-US" sz="2300" dirty="0">
                    <a:effectLst/>
                  </a:rPr>
                  <a:t> T1EV </a:t>
                </a:r>
              </a:p>
              <a:p>
                <a:pPr marL="0" indent="0" eaLnBrk="1" fontAlgn="auto" hangingPunct="1">
                  <a:spcAft>
                    <a:spcPts val="0"/>
                  </a:spcAft>
                  <a:buNone/>
                  <a:defRPr/>
                </a:pPr>
                <a:r>
                  <a:rPr lang="en-US" sz="800" dirty="0"/>
                  <a:t>	</a:t>
                </a:r>
                <a:endParaRPr lang="en-US" sz="800" dirty="0">
                  <a:effectLst/>
                </a:endParaRPr>
              </a:p>
              <a:p>
                <a:pPr eaLnBrk="1" fontAlgn="auto" hangingPunct="1">
                  <a:spcAft>
                    <a:spcPts val="0"/>
                  </a:spcAft>
                  <a:buFont typeface="Symbol" panose="05050102010706020507" pitchFamily="18" charset="2"/>
                  <a:buChar char=""/>
                  <a:defRPr/>
                </a:pPr>
                <a:r>
                  <a:rPr lang="en-US" sz="2300" dirty="0"/>
                  <a:t>Preferences vary according to individual characteristics </a:t>
                </a:r>
                <a14:m>
                  <m:oMath xmlns:m="http://schemas.openxmlformats.org/officeDocument/2006/math">
                    <m:sSub>
                      <m:sSubPr>
                        <m:ctrlPr>
                          <a:rPr lang="en-US" sz="2300" i="1">
                            <a:latin typeface="Cambria Math" panose="02040503050406030204" pitchFamily="18" charset="0"/>
                          </a:rPr>
                        </m:ctrlPr>
                      </m:sSubPr>
                      <m:e>
                        <m:r>
                          <a:rPr lang="en-US" sz="2300" b="0" i="1" smtClean="0">
                            <a:latin typeface="Cambria Math" panose="02040503050406030204" pitchFamily="18" charset="0"/>
                          </a:rPr>
                          <m:t>𝑍</m:t>
                        </m:r>
                      </m:e>
                      <m:sub>
                        <m:r>
                          <a:rPr lang="en-US" sz="2300" b="0" i="1" smtClean="0">
                            <a:latin typeface="Cambria Math" panose="02040503050406030204" pitchFamily="18" charset="0"/>
                          </a:rPr>
                          <m:t>𝑖</m:t>
                        </m:r>
                      </m:sub>
                    </m:sSub>
                  </m:oMath>
                </a14:m>
                <a:r>
                  <a:rPr lang="en-US" sz="2300" dirty="0"/>
                  <a:t>:</a:t>
                </a:r>
              </a:p>
              <a:p>
                <a:pPr eaLnBrk="1" fontAlgn="auto" hangingPunct="1">
                  <a:spcAft>
                    <a:spcPts val="0"/>
                  </a:spcAft>
                  <a:buFont typeface="Symbol" panose="05050102010706020507" pitchFamily="18" charset="2"/>
                  <a:buChar char=""/>
                  <a:defRPr/>
                </a:pPr>
                <a:endParaRPr lang="en-US" sz="2300" dirty="0">
                  <a:effectLst/>
                </a:endParaRPr>
              </a:p>
              <a:p>
                <a:pPr eaLnBrk="1" fontAlgn="auto" hangingPunct="1">
                  <a:spcAft>
                    <a:spcPts val="0"/>
                  </a:spcAft>
                  <a:buFont typeface="Symbol" panose="05050102010706020507" pitchFamily="18" charset="2"/>
                  <a:buChar char=""/>
                  <a:defRPr/>
                </a:pPr>
                <a:endParaRPr lang="en-US" sz="2100" dirty="0"/>
              </a:p>
              <a:p>
                <a:pPr eaLnBrk="1" fontAlgn="auto" hangingPunct="1">
                  <a:spcAft>
                    <a:spcPts val="0"/>
                  </a:spcAft>
                  <a:buFont typeface="Symbol" panose="05050102010706020507" pitchFamily="18" charset="2"/>
                  <a:buChar char=""/>
                  <a:defRPr/>
                </a:pPr>
                <a:endParaRPr lang="en-US" sz="2300" dirty="0">
                  <a:effectLst/>
                </a:endParaRPr>
              </a:p>
              <a:p>
                <a:pPr eaLnBrk="1" fontAlgn="auto" hangingPunct="1">
                  <a:spcAft>
                    <a:spcPts val="0"/>
                  </a:spcAft>
                  <a:buFont typeface="Symbol" panose="05050102010706020507" pitchFamily="18" charset="2"/>
                  <a:buChar char=""/>
                  <a:defRPr/>
                </a:pPr>
                <a:endParaRPr lang="en-US" sz="2300" dirty="0"/>
              </a:p>
              <a:p>
                <a:pPr eaLnBrk="1" fontAlgn="auto" hangingPunct="1">
                  <a:spcAft>
                    <a:spcPts val="0"/>
                  </a:spcAft>
                  <a:buFont typeface="Symbol" panose="05050102010706020507" pitchFamily="18" charset="2"/>
                  <a:buChar char=""/>
                  <a:defRPr/>
                </a:pPr>
                <a:r>
                  <a:rPr lang="en-US" sz="2300" dirty="0">
                    <a:effectLst/>
                  </a:rPr>
                  <a:t>Two-stage micro BLP estimation, follows Bayer</a:t>
                </a:r>
                <a:r>
                  <a:rPr lang="en-US" sz="2300" dirty="0"/>
                  <a:t> et al. </a:t>
                </a:r>
                <a:r>
                  <a:rPr lang="en-US" sz="2300" dirty="0">
                    <a:effectLst/>
                  </a:rPr>
                  <a:t>(2007)</a:t>
                </a:r>
              </a:p>
              <a:p>
                <a:pPr eaLnBrk="1" fontAlgn="auto" hangingPunct="1">
                  <a:spcAft>
                    <a:spcPts val="0"/>
                  </a:spcAft>
                  <a:buFont typeface="Symbol" panose="05050102010706020507" pitchFamily="18" charset="2"/>
                  <a:buChar char=""/>
                  <a:defRPr/>
                </a:pPr>
                <a:r>
                  <a:rPr lang="en-US" sz="2300" dirty="0">
                    <a:effectLst/>
                  </a:rPr>
                  <a:t>Sample: cross-section of 24800 MSA households in 2017 </a:t>
                </a:r>
                <a:r>
                  <a:rPr lang="en-US" sz="2300" dirty="0">
                    <a:effectLst/>
                    <a:hlinkClick r:id="rId3" action="ppaction://hlinksldjump"/>
                  </a:rPr>
                  <a:t>Data</a:t>
                </a:r>
                <a:endParaRPr lang="en-US" sz="2300" dirty="0">
                  <a:effectLst/>
                </a:endParaRPr>
              </a:p>
            </p:txBody>
          </p:sp>
        </mc:Choice>
        <mc:Fallback>
          <p:sp>
            <p:nvSpPr>
              <p:cNvPr id="9" name="Content Placeholder 2">
                <a:extLst>
                  <a:ext uri="{FF2B5EF4-FFF2-40B4-BE49-F238E27FC236}">
                    <a16:creationId xmlns:a16="http://schemas.microsoft.com/office/drawing/2014/main" id="{0C1E0F3F-7900-4834-BB24-C68831C82C98}"/>
                  </a:ext>
                </a:extLst>
              </p:cNvPr>
              <p:cNvSpPr txBox="1">
                <a:spLocks noRot="1" noChangeAspect="1" noMove="1" noResize="1" noEditPoints="1" noAdjustHandles="1" noChangeArrowheads="1" noChangeShapeType="1" noTextEdit="1"/>
              </p:cNvSpPr>
              <p:nvPr/>
            </p:nvSpPr>
            <p:spPr bwMode="auto">
              <a:xfrm>
                <a:off x="415770" y="1276979"/>
                <a:ext cx="8575829" cy="5261933"/>
              </a:xfrm>
              <a:prstGeom prst="rect">
                <a:avLst/>
              </a:prstGeom>
              <a:blipFill>
                <a:blip r:embed="rId4"/>
                <a:stretch>
                  <a:fillRect l="-995" t="-926" b="-6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6" name="Picture 5">
            <a:extLst>
              <a:ext uri="{FF2B5EF4-FFF2-40B4-BE49-F238E27FC236}">
                <a16:creationId xmlns:a16="http://schemas.microsoft.com/office/drawing/2014/main" id="{61A33364-9B3A-451E-B09C-E84C4F3D6690}"/>
              </a:ext>
            </a:extLst>
          </p:cNvPr>
          <p:cNvPicPr>
            <a:picLocks noChangeAspect="1"/>
          </p:cNvPicPr>
          <p:nvPr/>
        </p:nvPicPr>
        <p:blipFill>
          <a:blip r:embed="rId5"/>
          <a:stretch>
            <a:fillRect/>
          </a:stretch>
        </p:blipFill>
        <p:spPr>
          <a:xfrm>
            <a:off x="2466975" y="1819275"/>
            <a:ext cx="4210050" cy="695325"/>
          </a:xfrm>
          <a:prstGeom prst="rect">
            <a:avLst/>
          </a:prstGeom>
        </p:spPr>
      </p:pic>
      <p:pic>
        <p:nvPicPr>
          <p:cNvPr id="10" name="Picture 9">
            <a:extLst>
              <a:ext uri="{FF2B5EF4-FFF2-40B4-BE49-F238E27FC236}">
                <a16:creationId xmlns:a16="http://schemas.microsoft.com/office/drawing/2014/main" id="{63D56737-1295-4E7C-93C5-0E7801778274}"/>
              </a:ext>
            </a:extLst>
          </p:cNvPr>
          <p:cNvPicPr>
            <a:picLocks noChangeAspect="1"/>
          </p:cNvPicPr>
          <p:nvPr/>
        </p:nvPicPr>
        <p:blipFill>
          <a:blip r:embed="rId6"/>
          <a:stretch>
            <a:fillRect/>
          </a:stretch>
        </p:blipFill>
        <p:spPr>
          <a:xfrm>
            <a:off x="3271837" y="4303075"/>
            <a:ext cx="2366963" cy="1564325"/>
          </a:xfrm>
          <a:prstGeom prst="rect">
            <a:avLst/>
          </a:prstGeom>
        </p:spPr>
      </p:pic>
    </p:spTree>
    <p:extLst>
      <p:ext uri="{BB962C8B-B14F-4D97-AF65-F5344CB8AC3E}">
        <p14:creationId xmlns:p14="http://schemas.microsoft.com/office/powerpoint/2010/main" val="3873161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Demand model - Data</a:t>
            </a:r>
          </a:p>
        </p:txBody>
      </p:sp>
      <p:sp>
        <p:nvSpPr>
          <p:cNvPr id="3" name="Content Placeholder 2"/>
          <p:cNvSpPr>
            <a:spLocks noGrp="1"/>
          </p:cNvSpPr>
          <p:nvPr>
            <p:ph sz="quarter" idx="1"/>
          </p:nvPr>
        </p:nvSpPr>
        <p:spPr>
          <a:xfrm>
            <a:off x="457200" y="1425575"/>
            <a:ext cx="8305800" cy="4730750"/>
          </a:xfrm>
        </p:spPr>
        <p:txBody>
          <a:bodyPr/>
          <a:lstStyle/>
          <a:p>
            <a:pPr eaLnBrk="1" fontAlgn="auto" hangingPunct="1">
              <a:spcAft>
                <a:spcPts val="0"/>
              </a:spcAft>
              <a:buFont typeface="Symbol" panose="05050102010706020507" pitchFamily="18" charset="2"/>
              <a:buChar char=""/>
              <a:defRPr/>
            </a:pPr>
            <a:r>
              <a:rPr lang="en-US" sz="2400" dirty="0"/>
              <a:t>2017 Survey data with 24,800 MSA households</a:t>
            </a:r>
          </a:p>
          <a:p>
            <a:pPr lvl="1" eaLnBrk="1" fontAlgn="auto" hangingPunct="1">
              <a:spcAft>
                <a:spcPts val="0"/>
              </a:spcAft>
              <a:buFont typeface="Symbol" panose="05050102010706020507" pitchFamily="18" charset="2"/>
              <a:buChar char=""/>
              <a:defRPr/>
            </a:pPr>
            <a:r>
              <a:rPr lang="en-US" dirty="0"/>
              <a:t>Neighborhoods = 329 commuting zones</a:t>
            </a:r>
          </a:p>
          <a:p>
            <a:pPr lvl="1" eaLnBrk="1" fontAlgn="auto" hangingPunct="1">
              <a:spcAft>
                <a:spcPts val="0"/>
              </a:spcAft>
              <a:buFont typeface="Symbol" panose="05050102010706020507" pitchFamily="18" charset="2"/>
              <a:buChar char=""/>
              <a:defRPr/>
            </a:pPr>
            <a:r>
              <a:rPr lang="en-US" dirty="0"/>
              <a:t>Characteristics:  Average income, share college degree or more, share of paved road, and commuting patterns (given place of work)</a:t>
            </a:r>
          </a:p>
          <a:p>
            <a:pPr lvl="4" eaLnBrk="1" fontAlgn="auto" hangingPunct="1">
              <a:spcAft>
                <a:spcPts val="0"/>
              </a:spcAft>
              <a:buFont typeface="Symbol" panose="05050102010706020507" pitchFamily="18" charset="2"/>
              <a:buChar char=""/>
              <a:defRPr/>
            </a:pPr>
            <a:endParaRPr lang="en-US" sz="1700" dirty="0"/>
          </a:p>
          <a:p>
            <a:pPr eaLnBrk="1" fontAlgn="auto" hangingPunct="1">
              <a:spcAft>
                <a:spcPts val="0"/>
              </a:spcAft>
              <a:buFont typeface="Symbol" panose="05050102010706020507" pitchFamily="18" charset="2"/>
              <a:buChar char=""/>
              <a:defRPr/>
            </a:pPr>
            <a:r>
              <a:rPr lang="en-US" sz="2400" dirty="0"/>
              <a:t>House price per square meter based on listing data, 2015-16</a:t>
            </a:r>
          </a:p>
          <a:p>
            <a:pPr lvl="1" eaLnBrk="1" fontAlgn="auto" hangingPunct="1">
              <a:spcAft>
                <a:spcPts val="0"/>
              </a:spcAft>
              <a:buFont typeface="Symbol" panose="05050102010706020507" pitchFamily="18" charset="2"/>
              <a:buChar char=""/>
              <a:defRPr/>
            </a:pPr>
            <a:r>
              <a:rPr lang="en-US" dirty="0"/>
              <a:t>Instrumented by features in outside zone ring – impact price through competition but no direct effect on utility (Bayer et al. 2007)</a:t>
            </a:r>
          </a:p>
          <a:p>
            <a:pPr lvl="4" eaLnBrk="1" fontAlgn="auto" hangingPunct="1">
              <a:spcAft>
                <a:spcPts val="0"/>
              </a:spcAft>
              <a:buFont typeface="Symbol" panose="05050102010706020507" pitchFamily="18" charset="2"/>
              <a:buChar char=""/>
              <a:defRPr/>
            </a:pPr>
            <a:endParaRPr lang="en-US" sz="1700" dirty="0"/>
          </a:p>
          <a:p>
            <a:pPr eaLnBrk="1" fontAlgn="auto" hangingPunct="1">
              <a:spcAft>
                <a:spcPts val="0"/>
              </a:spcAft>
              <a:buFont typeface="Symbol" panose="05050102010706020507" pitchFamily="18" charset="2"/>
              <a:buChar char=""/>
              <a:defRPr/>
            </a:pPr>
            <a:r>
              <a:rPr lang="en-US" sz="2400" dirty="0"/>
              <a:t>Stock of built environment from property tax data in 2017</a:t>
            </a:r>
          </a:p>
          <a:p>
            <a:pPr lvl="1" eaLnBrk="1" fontAlgn="auto" hangingPunct="1">
              <a:spcAft>
                <a:spcPts val="0"/>
              </a:spcAft>
              <a:buFont typeface="Symbol" panose="05050102010706020507" pitchFamily="18" charset="2"/>
              <a:buChar char=""/>
              <a:defRPr/>
            </a:pPr>
            <a:r>
              <a:rPr lang="en-US" dirty="0"/>
              <a:t>Age, avg number of units per building, neighborhood density</a:t>
            </a:r>
          </a:p>
          <a:p>
            <a:pPr lvl="4" eaLnBrk="1" fontAlgn="auto" hangingPunct="1">
              <a:spcAft>
                <a:spcPts val="0"/>
              </a:spcAft>
              <a:buFont typeface="Symbol" panose="05050102010706020507" pitchFamily="18" charset="2"/>
              <a:buChar char=""/>
              <a:defRPr/>
            </a:pPr>
            <a:endParaRPr lang="en-US" sz="1700" dirty="0"/>
          </a:p>
          <a:p>
            <a:pPr eaLnBrk="1" fontAlgn="auto" hangingPunct="1">
              <a:spcAft>
                <a:spcPts val="0"/>
              </a:spcAft>
              <a:buFont typeface="Symbol" panose="05050102010706020507" pitchFamily="18" charset="2"/>
              <a:buChar char=""/>
              <a:defRPr/>
            </a:pPr>
            <a:r>
              <a:rPr lang="en-US" sz="2400" dirty="0"/>
              <a:t>Access to jobs from 2016 RAIS</a:t>
            </a:r>
          </a:p>
          <a:p>
            <a:pPr lvl="1" eaLnBrk="1" fontAlgn="auto" hangingPunct="1">
              <a:spcAft>
                <a:spcPts val="0"/>
              </a:spcAft>
              <a:buFont typeface="Symbol" panose="05050102010706020507" pitchFamily="18" charset="2"/>
              <a:buChar char=""/>
              <a:defRPr/>
            </a:pPr>
            <a:r>
              <a:rPr lang="en-US" dirty="0"/>
              <a:t>RCMA: Neighboring wages weighted by commuting time </a:t>
            </a:r>
            <a:r>
              <a:rPr lang="en-US" sz="2000" dirty="0"/>
              <a:t>(</a:t>
            </a:r>
            <a:r>
              <a:rPr lang="en-US" sz="2000" dirty="0" err="1"/>
              <a:t>Tsivanidis</a:t>
            </a:r>
            <a:r>
              <a:rPr lang="en-US" sz="2000" dirty="0"/>
              <a:t>, 2019)</a:t>
            </a:r>
            <a:endParaRPr lang="en-US" dirty="0"/>
          </a:p>
          <a:p>
            <a:pPr marL="227886" lvl="1" indent="0" eaLnBrk="1" fontAlgn="auto" hangingPunct="1">
              <a:spcAft>
                <a:spcPts val="0"/>
              </a:spcAft>
              <a:buNone/>
              <a:defRPr/>
            </a:pPr>
            <a:endParaRPr lang="en-US" sz="2300" dirty="0">
              <a:effectLst/>
            </a:endParaRPr>
          </a:p>
          <a:p>
            <a:pPr lvl="1" eaLnBrk="1" fontAlgn="auto" hangingPunct="1">
              <a:spcAft>
                <a:spcPts val="0"/>
              </a:spcAft>
              <a:buFont typeface="Symbol" panose="05050102010706020507" pitchFamily="18" charset="2"/>
              <a:buChar char=""/>
              <a:defRPr/>
            </a:pPr>
            <a:endParaRPr lang="en-US" sz="2300" dirty="0">
              <a:effectLst/>
            </a:endParaRPr>
          </a:p>
          <a:p>
            <a:pPr marL="0" indent="0" eaLnBrk="1" fontAlgn="auto" hangingPunct="1">
              <a:spcAft>
                <a:spcPts val="0"/>
              </a:spcAft>
              <a:buNone/>
              <a:defRPr/>
            </a:pPr>
            <a:endParaRPr lang="en-US" sz="2500" dirty="0"/>
          </a:p>
        </p:txBody>
      </p:sp>
      <p:sp>
        <p:nvSpPr>
          <p:cNvPr id="2" name="Slide Number Placeholder 1"/>
          <p:cNvSpPr>
            <a:spLocks noGrp="1"/>
          </p:cNvSpPr>
          <p:nvPr>
            <p:ph type="sldNum" sz="quarter" idx="12"/>
          </p:nvPr>
        </p:nvSpPr>
        <p:spPr/>
        <p:txBody>
          <a:bodyPr/>
          <a:lstStyle/>
          <a:p>
            <a:pPr>
              <a:defRPr/>
            </a:pPr>
            <a:fld id="{DB6B8256-A6CA-4726-8E27-BD21E01621AB}" type="slidenum">
              <a:rPr lang="en-US" altLang="en-US"/>
              <a:pPr>
                <a:defRPr/>
              </a:pPr>
              <a:t>34</a:t>
            </a:fld>
            <a:endParaRPr lang="en-US" altLang="en-US" dirty="0"/>
          </a:p>
        </p:txBody>
      </p:sp>
    </p:spTree>
    <p:extLst>
      <p:ext uri="{BB962C8B-B14F-4D97-AF65-F5344CB8AC3E}">
        <p14:creationId xmlns:p14="http://schemas.microsoft.com/office/powerpoint/2010/main" val="2084340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4DD1-F9DD-440A-9BBD-98BB262C4F47}"/>
              </a:ext>
            </a:extLst>
          </p:cNvPr>
          <p:cNvSpPr>
            <a:spLocks noGrp="1"/>
          </p:cNvSpPr>
          <p:nvPr>
            <p:ph type="title"/>
          </p:nvPr>
        </p:nvSpPr>
        <p:spPr/>
        <p:txBody>
          <a:bodyPr/>
          <a:lstStyle/>
          <a:p>
            <a:r>
              <a:rPr lang="en-US" dirty="0"/>
              <a:t>Supply model</a:t>
            </a:r>
          </a:p>
        </p:txBody>
      </p:sp>
      <p:sp>
        <p:nvSpPr>
          <p:cNvPr id="4" name="Slide Number Placeholder 3">
            <a:extLst>
              <a:ext uri="{FF2B5EF4-FFF2-40B4-BE49-F238E27FC236}">
                <a16:creationId xmlns:a16="http://schemas.microsoft.com/office/drawing/2014/main" id="{D08058E6-3F94-42A2-84F6-EF3608293AB2}"/>
              </a:ext>
            </a:extLst>
          </p:cNvPr>
          <p:cNvSpPr>
            <a:spLocks noGrp="1"/>
          </p:cNvSpPr>
          <p:nvPr>
            <p:ph type="sldNum" sz="quarter" idx="12"/>
          </p:nvPr>
        </p:nvSpPr>
        <p:spPr/>
        <p:txBody>
          <a:bodyPr/>
          <a:lstStyle/>
          <a:p>
            <a:pPr>
              <a:defRPr/>
            </a:pPr>
            <a:fld id="{9A30A592-D179-4F51-8168-293BC92D874E}" type="slidenum">
              <a:rPr lang="en-US" altLang="en-US" smtClean="0"/>
              <a:pPr>
                <a:defRPr/>
              </a:pPr>
              <a:t>35</a:t>
            </a:fld>
            <a:endParaRPr lang="en-US" altLang="en-US" dirty="0"/>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4979F6BE-B09B-459D-A29F-87310D676C52}"/>
                  </a:ext>
                </a:extLst>
              </p:cNvPr>
              <p:cNvSpPr txBox="1">
                <a:spLocks/>
              </p:cNvSpPr>
              <p:nvPr/>
            </p:nvSpPr>
            <p:spPr bwMode="auto">
              <a:xfrm>
                <a:off x="304800" y="1291267"/>
                <a:ext cx="8763000" cy="35855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880" indent="-182880" algn="l" rtl="0" eaLnBrk="0" fontAlgn="base" hangingPunct="0">
                  <a:spcBef>
                    <a:spcPts val="450"/>
                  </a:spcBef>
                  <a:spcAft>
                    <a:spcPct val="0"/>
                  </a:spcAft>
                  <a:buClr>
                    <a:schemeClr val="accent1"/>
                  </a:buClr>
                  <a:buSzPct val="76000"/>
                  <a:buFont typeface="Arial" panose="020B0604020202020204" pitchFamily="34" charset="0"/>
                  <a:buChar char="•"/>
                  <a:defRPr sz="2200" kern="1200">
                    <a:solidFill>
                      <a:schemeClr val="tx1"/>
                    </a:solidFill>
                    <a:latin typeface="+mn-lt"/>
                    <a:ea typeface="+mn-ea"/>
                    <a:cs typeface="+mn-cs"/>
                  </a:defRPr>
                </a:lvl1pPr>
                <a:lvl2pPr marL="410766" indent="-182880" algn="l" rtl="0" eaLnBrk="0" fontAlgn="base" hangingPunct="0">
                  <a:spcBef>
                    <a:spcPts val="175"/>
                  </a:spcBef>
                  <a:spcAft>
                    <a:spcPct val="0"/>
                  </a:spcAft>
                  <a:buClr>
                    <a:schemeClr val="accent2"/>
                  </a:buClr>
                  <a:buSzPct val="76000"/>
                  <a:buFont typeface="Courier New" panose="02070309020205020404" pitchFamily="49" charset="0"/>
                  <a:buChar char="o"/>
                  <a:defRPr sz="2000" kern="1200">
                    <a:solidFill>
                      <a:schemeClr val="tx1"/>
                    </a:solidFill>
                    <a:latin typeface="+mn-lt"/>
                    <a:ea typeface="+mn-ea"/>
                    <a:cs typeface="+mn-cs"/>
                  </a:defRPr>
                </a:lvl2pPr>
                <a:lvl3pPr marL="640080" indent="-182880" algn="l" rtl="0" eaLnBrk="0" fontAlgn="base" hangingPunct="0">
                  <a:spcBef>
                    <a:spcPts val="100"/>
                  </a:spcBef>
                  <a:spcAft>
                    <a:spcPct val="0"/>
                  </a:spcAft>
                  <a:buClr>
                    <a:srgbClr val="BCBCBC"/>
                  </a:buClr>
                  <a:buSzPct val="76000"/>
                  <a:buFont typeface="Courier New" panose="02070309020205020404" pitchFamily="49" charset="0"/>
                  <a:buChar char="o"/>
                  <a:defRPr sz="1800" kern="1200">
                    <a:solidFill>
                      <a:schemeClr val="tx1"/>
                    </a:solidFill>
                    <a:latin typeface="+mn-lt"/>
                    <a:ea typeface="+mn-ea"/>
                    <a:cs typeface="+mn-cs"/>
                  </a:defRPr>
                </a:lvl3pPr>
                <a:lvl4pPr marL="822325" indent="-171450" algn="l" rtl="0" eaLnBrk="0" fontAlgn="base" hangingPunct="0">
                  <a:spcBef>
                    <a:spcPts val="300"/>
                  </a:spcBef>
                  <a:spcAft>
                    <a:spcPct val="0"/>
                  </a:spcAft>
                  <a:buClr>
                    <a:srgbClr val="549FB3"/>
                  </a:buClr>
                  <a:buSzPct val="70000"/>
                  <a:buFont typeface="Wingdings" panose="05000000000000000000" pitchFamily="2" charset="2"/>
                  <a:buChar char=""/>
                  <a:defRPr sz="1600" kern="1200">
                    <a:solidFill>
                      <a:schemeClr val="tx1"/>
                    </a:solidFill>
                    <a:latin typeface="+mn-lt"/>
                    <a:ea typeface="+mn-ea"/>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4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lang="en-US" sz="900" kern="1200" smtClean="0">
                    <a:solidFill>
                      <a:schemeClr val="tx1"/>
                    </a:solidFill>
                    <a:latin typeface="+mn-lt"/>
                    <a:ea typeface="+mn-ea"/>
                    <a:cs typeface="+mn-cs"/>
                  </a:defRPr>
                </a:lvl9pPr>
              </a:lstStyle>
              <a:p>
                <a:pPr eaLnBrk="1" fontAlgn="auto" hangingPunct="1">
                  <a:spcAft>
                    <a:spcPts val="0"/>
                  </a:spcAft>
                  <a:buFont typeface="Symbol" panose="05050102010706020507" pitchFamily="18" charset="2"/>
                  <a:buChar char=""/>
                  <a:defRPr/>
                </a:pPr>
                <a:r>
                  <a:rPr lang="en-US" sz="2400" dirty="0">
                    <a:effectLst/>
                  </a:rPr>
                  <a:t>Aggregate block data by neighborhood-distance to boundary bin</a:t>
                </a:r>
              </a:p>
              <a:p>
                <a:pPr lvl="1" eaLnBrk="1" fontAlgn="auto" hangingPunct="1">
                  <a:spcAft>
                    <a:spcPts val="0"/>
                  </a:spcAft>
                  <a:buFont typeface="Symbol" panose="05050102010706020507" pitchFamily="18" charset="2"/>
                  <a:buChar char=""/>
                  <a:defRPr/>
                </a:pPr>
                <a:r>
                  <a:rPr lang="en-US" dirty="0"/>
                  <a:t>L</a:t>
                </a:r>
                <a:r>
                  <a:rPr lang="en-US" dirty="0">
                    <a:effectLst/>
                  </a:rPr>
                  <a:t>imit number of geographies with no price data and still preserve RD</a:t>
                </a:r>
              </a:p>
              <a:p>
                <a:pPr lvl="2" eaLnBrk="1" fontAlgn="auto" hangingPunct="1">
                  <a:spcAft>
                    <a:spcPts val="0"/>
                  </a:spcAft>
                  <a:buFont typeface="Symbol" panose="05050102010706020507" pitchFamily="18" charset="2"/>
                  <a:buChar char=""/>
                  <a:defRPr/>
                </a:pPr>
                <a:endParaRPr lang="en-US" sz="1900" dirty="0"/>
              </a:p>
              <a:p>
                <a:pPr eaLnBrk="1" fontAlgn="auto" hangingPunct="1">
                  <a:spcAft>
                    <a:spcPts val="0"/>
                  </a:spcAft>
                  <a:buFont typeface="Symbol" panose="05050102010706020507" pitchFamily="18" charset="2"/>
                  <a:buChar char=""/>
                  <a:defRPr/>
                </a:pPr>
                <a:r>
                  <a:rPr lang="en-US" sz="2400" dirty="0">
                    <a:effectLst/>
                  </a:rPr>
                  <a:t>P</a:t>
                </a:r>
                <a:r>
                  <a:rPr lang="en-US" sz="2400" dirty="0"/>
                  <a:t>ermits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𝑗</m:t>
                        </m:r>
                      </m:sub>
                    </m:sSub>
                  </m:oMath>
                </a14:m>
                <a:r>
                  <a:rPr lang="en-US" sz="2400" dirty="0"/>
                  <a:t> are a function of prices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𝑝</m:t>
                        </m:r>
                      </m:e>
                      <m:sub>
                        <m:r>
                          <a:rPr lang="en-US" sz="2400" i="1">
                            <a:latin typeface="Cambria Math" panose="02040503050406030204" pitchFamily="18" charset="0"/>
                          </a:rPr>
                          <m:t>𝑗</m:t>
                        </m:r>
                      </m:sub>
                    </m:sSub>
                  </m:oMath>
                </a14:m>
                <a:r>
                  <a:rPr lang="en-US" sz="2400" dirty="0"/>
                  <a:t>, neighborhood and zoning features </a:t>
                </a:r>
                <a14:m>
                  <m:oMath xmlns:m="http://schemas.openxmlformats.org/officeDocument/2006/math">
                    <m:sSubSup>
                      <m:sSubSupPr>
                        <m:ctrlPr>
                          <a:rPr lang="el-GR" sz="240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𝑗</m:t>
                        </m:r>
                      </m:sub>
                      <m:sup>
                        <m:r>
                          <a:rPr lang="en-US" sz="2400" b="0" i="1" smtClean="0">
                            <a:latin typeface="Cambria Math" panose="02040503050406030204" pitchFamily="18" charset="0"/>
                          </a:rPr>
                          <m:t>𝑠</m:t>
                        </m:r>
                      </m:sup>
                    </m:sSubSup>
                  </m:oMath>
                </a14:m>
                <a:r>
                  <a:rPr lang="en-US" sz="2400" dirty="0"/>
                  <a:t>, and Max BAR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𝑀</m:t>
                        </m:r>
                      </m:e>
                      <m:sub>
                        <m:r>
                          <a:rPr lang="en-US" sz="2400" i="1">
                            <a:latin typeface="Cambria Math" panose="02040503050406030204" pitchFamily="18" charset="0"/>
                          </a:rPr>
                          <m:t>𝑗</m:t>
                        </m:r>
                      </m:sub>
                    </m:sSub>
                  </m:oMath>
                </a14:m>
                <a:r>
                  <a:rPr lang="en-US" sz="2400" dirty="0"/>
                  <a:t>:</a:t>
                </a:r>
              </a:p>
              <a:p>
                <a:pPr eaLnBrk="1" fontAlgn="auto" hangingPunct="1">
                  <a:spcAft>
                    <a:spcPts val="0"/>
                  </a:spcAft>
                  <a:buFont typeface="Symbol" panose="05050102010706020507" pitchFamily="18" charset="2"/>
                  <a:buChar char=""/>
                  <a:defRPr/>
                </a:pPr>
                <a:endParaRPr lang="en-US" sz="1900" dirty="0"/>
              </a:p>
              <a:p>
                <a:pPr eaLnBrk="1" fontAlgn="auto" hangingPunct="1">
                  <a:spcAft>
                    <a:spcPts val="0"/>
                  </a:spcAft>
                  <a:buFont typeface="Symbol" panose="05050102010706020507" pitchFamily="18" charset="2"/>
                  <a:buChar char=""/>
                  <a:defRPr/>
                </a:pPr>
                <a:endParaRPr lang="en-US" sz="1900" dirty="0"/>
              </a:p>
              <a:p>
                <a:pPr eaLnBrk="1" fontAlgn="auto" hangingPunct="1">
                  <a:spcAft>
                    <a:spcPts val="0"/>
                  </a:spcAft>
                  <a:buFont typeface="Symbol" panose="05050102010706020507" pitchFamily="18" charset="2"/>
                  <a:buChar char=""/>
                  <a:defRPr/>
                </a:pPr>
                <a:endParaRPr lang="en-US" sz="1900" dirty="0">
                  <a:effectLst/>
                </a:endParaRPr>
              </a:p>
              <a:p>
                <a:pPr eaLnBrk="1" fontAlgn="auto" hangingPunct="1">
                  <a:spcAft>
                    <a:spcPts val="0"/>
                  </a:spcAft>
                  <a:buFont typeface="Symbol" panose="05050102010706020507" pitchFamily="18" charset="2"/>
                  <a:buChar char=""/>
                  <a:defRPr/>
                </a:pPr>
                <a:r>
                  <a:rPr lang="en-US" sz="2400" dirty="0"/>
                  <a:t>Supply m</a:t>
                </a:r>
                <a:r>
                  <a:rPr lang="en-US" sz="2400" dirty="0">
                    <a:effectLst/>
                  </a:rPr>
                  <a:t>odeled as Poisson regression</a:t>
                </a:r>
              </a:p>
              <a:p>
                <a:pPr lvl="1" eaLnBrk="1" fontAlgn="auto" hangingPunct="1">
                  <a:spcAft>
                    <a:spcPts val="0"/>
                  </a:spcAft>
                  <a:buFont typeface="Symbol" panose="05050102010706020507" pitchFamily="18" charset="2"/>
                  <a:buChar char=""/>
                  <a:defRPr/>
                </a:pPr>
                <a:r>
                  <a:rPr lang="en-US" dirty="0"/>
                  <a:t>Discrete count, avoids predicting negative permits</a:t>
                </a:r>
                <a:endParaRPr lang="en-US" dirty="0">
                  <a:effectLst/>
                </a:endParaRPr>
              </a:p>
              <a:p>
                <a:pPr lvl="2" eaLnBrk="1" fontAlgn="auto" hangingPunct="1">
                  <a:spcAft>
                    <a:spcPts val="0"/>
                  </a:spcAft>
                  <a:buFont typeface="Symbol" panose="05050102010706020507" pitchFamily="18" charset="2"/>
                  <a:buChar char=""/>
                  <a:defRPr/>
                </a:pPr>
                <a:endParaRPr lang="en-US" sz="1900" dirty="0"/>
              </a:p>
              <a:p>
                <a:pPr eaLnBrk="1" fontAlgn="auto" hangingPunct="1">
                  <a:spcAft>
                    <a:spcPts val="0"/>
                  </a:spcAft>
                  <a:buFont typeface="Symbol" panose="05050102010706020507" pitchFamily="18" charset="2"/>
                  <a:buChar char=""/>
                  <a:defRPr/>
                </a:pPr>
                <a:r>
                  <a:rPr lang="en-US" sz="2400" dirty="0">
                    <a:effectLst/>
                  </a:rPr>
                  <a:t>Estimated with GMM-IV,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𝑗</m:t>
                        </m:r>
                      </m:sub>
                    </m:sSub>
                    <m:r>
                      <a:rPr lang="en-US" sz="2400" i="1">
                        <a:latin typeface="Cambria Math" panose="02040503050406030204" pitchFamily="18" charset="0"/>
                      </a:rPr>
                      <m:t> </m:t>
                    </m:r>
                  </m:oMath>
                </a14:m>
                <a:r>
                  <a:rPr lang="en-US" sz="2400" dirty="0">
                    <a:effectLst/>
                  </a:rPr>
                  <a:t>and </a:t>
                </a: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𝑝</m:t>
                        </m:r>
                      </m:e>
                      <m:sub>
                        <m:r>
                          <a:rPr lang="en-US" sz="2400" i="1">
                            <a:latin typeface="Cambria Math" panose="02040503050406030204" pitchFamily="18" charset="0"/>
                          </a:rPr>
                          <m:t>𝑗</m:t>
                        </m:r>
                      </m:sub>
                    </m:sSub>
                  </m:oMath>
                </a14:m>
                <a:r>
                  <a:rPr lang="en-US" sz="2400" dirty="0">
                    <a:effectLst/>
                  </a:rPr>
                  <a:t> are endogenous</a:t>
                </a:r>
              </a:p>
              <a:p>
                <a:pPr lvl="1" eaLnBrk="1" fontAlgn="auto" hangingPunct="1">
                  <a:spcAft>
                    <a:spcPts val="0"/>
                  </a:spcAft>
                  <a:buFont typeface="Symbol" panose="05050102010706020507" pitchFamily="18" charset="2"/>
                  <a:buChar char=""/>
                  <a:defRPr/>
                </a:pPr>
                <a:r>
                  <a:rPr lang="en-US" dirty="0">
                    <a:effectLst/>
                  </a:rPr>
                  <a:t>Max BAR IV: RD approach.</a:t>
                </a:r>
              </a:p>
              <a:p>
                <a:pPr lvl="1" eaLnBrk="1" fontAlgn="auto" hangingPunct="1">
                  <a:spcAft>
                    <a:spcPts val="0"/>
                  </a:spcAft>
                  <a:buFont typeface="Symbol" panose="05050102010706020507" pitchFamily="18" charset="2"/>
                  <a:buChar char=""/>
                  <a:defRPr/>
                </a:pPr>
                <a:r>
                  <a:rPr lang="en-US" dirty="0"/>
                  <a:t>Price IV: localized Bartik labor demand shocks (Baum-Snow and Han, 2021)</a:t>
                </a:r>
              </a:p>
            </p:txBody>
          </p:sp>
        </mc:Choice>
        <mc:Fallback>
          <p:sp>
            <p:nvSpPr>
              <p:cNvPr id="8" name="Content Placeholder 2">
                <a:extLst>
                  <a:ext uri="{FF2B5EF4-FFF2-40B4-BE49-F238E27FC236}">
                    <a16:creationId xmlns:a16="http://schemas.microsoft.com/office/drawing/2014/main" id="{4979F6BE-B09B-459D-A29F-87310D676C52}"/>
                  </a:ext>
                </a:extLst>
              </p:cNvPr>
              <p:cNvSpPr txBox="1">
                <a:spLocks noRot="1" noChangeAspect="1" noMove="1" noResize="1" noEditPoints="1" noAdjustHandles="1" noChangeArrowheads="1" noChangeShapeType="1" noTextEdit="1"/>
              </p:cNvSpPr>
              <p:nvPr/>
            </p:nvSpPr>
            <p:spPr bwMode="auto">
              <a:xfrm>
                <a:off x="304800" y="1291267"/>
                <a:ext cx="8763000" cy="3585533"/>
              </a:xfrm>
              <a:prstGeom prst="rect">
                <a:avLst/>
              </a:prstGeom>
              <a:blipFill>
                <a:blip r:embed="rId3"/>
                <a:stretch>
                  <a:fillRect l="-556" t="-1361" b="-481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2200275" y="3429000"/>
            <a:ext cx="4743450" cy="571500"/>
          </a:xfrm>
          <a:prstGeom prst="rect">
            <a:avLst/>
          </a:prstGeom>
        </p:spPr>
      </p:pic>
    </p:spTree>
    <p:extLst>
      <p:ext uri="{BB962C8B-B14F-4D97-AF65-F5344CB8AC3E}">
        <p14:creationId xmlns:p14="http://schemas.microsoft.com/office/powerpoint/2010/main" val="2036219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CCF3-3735-0D4C-1672-C28FCC2A56FC}"/>
              </a:ext>
            </a:extLst>
          </p:cNvPr>
          <p:cNvSpPr>
            <a:spLocks noGrp="1"/>
          </p:cNvSpPr>
          <p:nvPr>
            <p:ph type="title"/>
          </p:nvPr>
        </p:nvSpPr>
        <p:spPr/>
        <p:txBody>
          <a:bodyPr/>
          <a:lstStyle/>
          <a:p>
            <a:r>
              <a:rPr lang="en-US" dirty="0"/>
              <a:t>Bartik supply price IV: First stage</a:t>
            </a:r>
          </a:p>
        </p:txBody>
      </p:sp>
      <p:pic>
        <p:nvPicPr>
          <p:cNvPr id="7" name="Content Placeholder 6">
            <a:extLst>
              <a:ext uri="{FF2B5EF4-FFF2-40B4-BE49-F238E27FC236}">
                <a16:creationId xmlns:a16="http://schemas.microsoft.com/office/drawing/2014/main" id="{9F679B2F-C199-18A6-D22F-774CCF9E1564}"/>
              </a:ext>
            </a:extLst>
          </p:cNvPr>
          <p:cNvPicPr>
            <a:picLocks noGrp="1" noChangeAspect="1"/>
          </p:cNvPicPr>
          <p:nvPr>
            <p:ph sz="quarter" idx="1"/>
          </p:nvPr>
        </p:nvPicPr>
        <p:blipFill>
          <a:blip r:embed="rId2"/>
          <a:stretch>
            <a:fillRect/>
          </a:stretch>
        </p:blipFill>
        <p:spPr>
          <a:xfrm>
            <a:off x="0" y="2057400"/>
            <a:ext cx="9144000" cy="3622696"/>
          </a:xfrm>
        </p:spPr>
      </p:pic>
      <p:sp>
        <p:nvSpPr>
          <p:cNvPr id="4" name="Slide Number Placeholder 3">
            <a:extLst>
              <a:ext uri="{FF2B5EF4-FFF2-40B4-BE49-F238E27FC236}">
                <a16:creationId xmlns:a16="http://schemas.microsoft.com/office/drawing/2014/main" id="{0126A8F1-5004-62F2-8B5A-6E17D4D49B25}"/>
              </a:ext>
            </a:extLst>
          </p:cNvPr>
          <p:cNvSpPr>
            <a:spLocks noGrp="1"/>
          </p:cNvSpPr>
          <p:nvPr>
            <p:ph type="sldNum" sz="quarter" idx="12"/>
          </p:nvPr>
        </p:nvSpPr>
        <p:spPr/>
        <p:txBody>
          <a:bodyPr/>
          <a:lstStyle/>
          <a:p>
            <a:pPr>
              <a:defRPr/>
            </a:pPr>
            <a:fld id="{9A30A592-D179-4F51-8168-293BC92D874E}" type="slidenum">
              <a:rPr lang="en-US" altLang="en-US" smtClean="0"/>
              <a:pPr>
                <a:defRPr/>
              </a:pPr>
              <a:t>36</a:t>
            </a:fld>
            <a:endParaRPr lang="en-US" altLang="en-US" dirty="0"/>
          </a:p>
        </p:txBody>
      </p:sp>
    </p:spTree>
    <p:extLst>
      <p:ext uri="{BB962C8B-B14F-4D97-AF65-F5344CB8AC3E}">
        <p14:creationId xmlns:p14="http://schemas.microsoft.com/office/powerpoint/2010/main" val="1612608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CB35-9ADF-DA4C-44AA-6991B60848DB}"/>
              </a:ext>
            </a:extLst>
          </p:cNvPr>
          <p:cNvSpPr>
            <a:spLocks noGrp="1"/>
          </p:cNvSpPr>
          <p:nvPr>
            <p:ph type="title"/>
          </p:nvPr>
        </p:nvSpPr>
        <p:spPr/>
        <p:txBody>
          <a:bodyPr/>
          <a:lstStyle/>
          <a:p>
            <a:r>
              <a:rPr lang="en-US" dirty="0"/>
              <a:t>Bartik supply price IV: Reduced form</a:t>
            </a:r>
          </a:p>
        </p:txBody>
      </p:sp>
      <p:pic>
        <p:nvPicPr>
          <p:cNvPr id="6" name="Content Placeholder 5">
            <a:extLst>
              <a:ext uri="{FF2B5EF4-FFF2-40B4-BE49-F238E27FC236}">
                <a16:creationId xmlns:a16="http://schemas.microsoft.com/office/drawing/2014/main" id="{E8912D78-324B-1222-9086-BCC567B4B0AB}"/>
              </a:ext>
            </a:extLst>
          </p:cNvPr>
          <p:cNvPicPr>
            <a:picLocks noGrp="1" noChangeAspect="1"/>
          </p:cNvPicPr>
          <p:nvPr>
            <p:ph sz="quarter" idx="1"/>
          </p:nvPr>
        </p:nvPicPr>
        <p:blipFill>
          <a:blip r:embed="rId2"/>
          <a:stretch>
            <a:fillRect/>
          </a:stretch>
        </p:blipFill>
        <p:spPr>
          <a:xfrm>
            <a:off x="0" y="2133600"/>
            <a:ext cx="9144000" cy="3640666"/>
          </a:xfrm>
        </p:spPr>
      </p:pic>
      <p:sp>
        <p:nvSpPr>
          <p:cNvPr id="4" name="Slide Number Placeholder 3">
            <a:extLst>
              <a:ext uri="{FF2B5EF4-FFF2-40B4-BE49-F238E27FC236}">
                <a16:creationId xmlns:a16="http://schemas.microsoft.com/office/drawing/2014/main" id="{5F552390-7F1C-01F8-E8DF-855230352F1C}"/>
              </a:ext>
            </a:extLst>
          </p:cNvPr>
          <p:cNvSpPr>
            <a:spLocks noGrp="1"/>
          </p:cNvSpPr>
          <p:nvPr>
            <p:ph type="sldNum" sz="quarter" idx="12"/>
          </p:nvPr>
        </p:nvSpPr>
        <p:spPr/>
        <p:txBody>
          <a:bodyPr/>
          <a:lstStyle/>
          <a:p>
            <a:pPr>
              <a:defRPr/>
            </a:pPr>
            <a:fld id="{9A30A592-D179-4F51-8168-293BC92D874E}" type="slidenum">
              <a:rPr lang="en-US" altLang="en-US" smtClean="0"/>
              <a:pPr>
                <a:defRPr/>
              </a:pPr>
              <a:t>37</a:t>
            </a:fld>
            <a:endParaRPr lang="en-US" altLang="en-US" dirty="0"/>
          </a:p>
        </p:txBody>
      </p:sp>
    </p:spTree>
    <p:extLst>
      <p:ext uri="{BB962C8B-B14F-4D97-AF65-F5344CB8AC3E}">
        <p14:creationId xmlns:p14="http://schemas.microsoft.com/office/powerpoint/2010/main" val="3944274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0CBA-8685-AFC9-1EF5-2BD58E005476}"/>
              </a:ext>
            </a:extLst>
          </p:cNvPr>
          <p:cNvSpPr>
            <a:spLocks noGrp="1"/>
          </p:cNvSpPr>
          <p:nvPr>
            <p:ph type="title"/>
          </p:nvPr>
        </p:nvSpPr>
        <p:spPr/>
        <p:txBody>
          <a:bodyPr/>
          <a:lstStyle/>
          <a:p>
            <a:r>
              <a:rPr lang="en-US" dirty="0"/>
              <a:t>Model validation: prices</a:t>
            </a:r>
          </a:p>
        </p:txBody>
      </p:sp>
      <p:pic>
        <p:nvPicPr>
          <p:cNvPr id="6" name="Content Placeholder 5">
            <a:extLst>
              <a:ext uri="{FF2B5EF4-FFF2-40B4-BE49-F238E27FC236}">
                <a16:creationId xmlns:a16="http://schemas.microsoft.com/office/drawing/2014/main" id="{921D9306-3EB9-635E-4957-88E699EE6557}"/>
              </a:ext>
            </a:extLst>
          </p:cNvPr>
          <p:cNvPicPr>
            <a:picLocks noGrp="1" noChangeAspect="1"/>
          </p:cNvPicPr>
          <p:nvPr>
            <p:ph sz="quarter" idx="1"/>
          </p:nvPr>
        </p:nvPicPr>
        <p:blipFill>
          <a:blip r:embed="rId2"/>
          <a:stretch>
            <a:fillRect/>
          </a:stretch>
        </p:blipFill>
        <p:spPr>
          <a:xfrm>
            <a:off x="1218987" y="1828800"/>
            <a:ext cx="6706026" cy="4086484"/>
          </a:xfrm>
        </p:spPr>
      </p:pic>
      <p:sp>
        <p:nvSpPr>
          <p:cNvPr id="4" name="Slide Number Placeholder 3">
            <a:extLst>
              <a:ext uri="{FF2B5EF4-FFF2-40B4-BE49-F238E27FC236}">
                <a16:creationId xmlns:a16="http://schemas.microsoft.com/office/drawing/2014/main" id="{0BDB3123-B834-42B9-C970-1F91E4FB1DCC}"/>
              </a:ext>
            </a:extLst>
          </p:cNvPr>
          <p:cNvSpPr>
            <a:spLocks noGrp="1"/>
          </p:cNvSpPr>
          <p:nvPr>
            <p:ph type="sldNum" sz="quarter" idx="12"/>
          </p:nvPr>
        </p:nvSpPr>
        <p:spPr/>
        <p:txBody>
          <a:bodyPr/>
          <a:lstStyle/>
          <a:p>
            <a:pPr>
              <a:defRPr/>
            </a:pPr>
            <a:fld id="{9A30A592-D179-4F51-8168-293BC92D874E}" type="slidenum">
              <a:rPr lang="en-US" altLang="en-US" smtClean="0"/>
              <a:pPr>
                <a:defRPr/>
              </a:pPr>
              <a:t>38</a:t>
            </a:fld>
            <a:endParaRPr lang="en-US" altLang="en-US" dirty="0"/>
          </a:p>
        </p:txBody>
      </p:sp>
    </p:spTree>
    <p:extLst>
      <p:ext uri="{BB962C8B-B14F-4D97-AF65-F5344CB8AC3E}">
        <p14:creationId xmlns:p14="http://schemas.microsoft.com/office/powerpoint/2010/main" val="2870902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5AA1-3011-3377-134B-37CA5392C852}"/>
              </a:ext>
            </a:extLst>
          </p:cNvPr>
          <p:cNvSpPr>
            <a:spLocks noGrp="1"/>
          </p:cNvSpPr>
          <p:nvPr>
            <p:ph type="title"/>
          </p:nvPr>
        </p:nvSpPr>
        <p:spPr/>
        <p:txBody>
          <a:bodyPr/>
          <a:lstStyle/>
          <a:p>
            <a:r>
              <a:rPr lang="en-US" dirty="0"/>
              <a:t>Model validation: demographics</a:t>
            </a:r>
          </a:p>
        </p:txBody>
      </p:sp>
      <p:sp>
        <p:nvSpPr>
          <p:cNvPr id="4" name="Slide Number Placeholder 3">
            <a:extLst>
              <a:ext uri="{FF2B5EF4-FFF2-40B4-BE49-F238E27FC236}">
                <a16:creationId xmlns:a16="http://schemas.microsoft.com/office/drawing/2014/main" id="{D55C0BD8-22D2-D3AC-2A1E-073541944B19}"/>
              </a:ext>
            </a:extLst>
          </p:cNvPr>
          <p:cNvSpPr>
            <a:spLocks noGrp="1"/>
          </p:cNvSpPr>
          <p:nvPr>
            <p:ph type="sldNum" sz="quarter" idx="12"/>
          </p:nvPr>
        </p:nvSpPr>
        <p:spPr/>
        <p:txBody>
          <a:bodyPr/>
          <a:lstStyle/>
          <a:p>
            <a:pPr>
              <a:defRPr/>
            </a:pPr>
            <a:fld id="{9A30A592-D179-4F51-8168-293BC92D874E}" type="slidenum">
              <a:rPr lang="en-US" altLang="en-US" smtClean="0"/>
              <a:pPr>
                <a:defRPr/>
              </a:pPr>
              <a:t>39</a:t>
            </a:fld>
            <a:endParaRPr lang="en-US" altLang="en-US" dirty="0"/>
          </a:p>
        </p:txBody>
      </p:sp>
      <p:pic>
        <p:nvPicPr>
          <p:cNvPr id="9" name="Content Placeholder 8">
            <a:extLst>
              <a:ext uri="{FF2B5EF4-FFF2-40B4-BE49-F238E27FC236}">
                <a16:creationId xmlns:a16="http://schemas.microsoft.com/office/drawing/2014/main" id="{DA2FCC44-FA6B-1EDF-B8ED-9521DA83C04F}"/>
              </a:ext>
            </a:extLst>
          </p:cNvPr>
          <p:cNvPicPr>
            <a:picLocks noGrp="1" noChangeAspect="1"/>
          </p:cNvPicPr>
          <p:nvPr>
            <p:ph sz="quarter" idx="1"/>
          </p:nvPr>
        </p:nvPicPr>
        <p:blipFill>
          <a:blip r:embed="rId3"/>
          <a:stretch>
            <a:fillRect/>
          </a:stretch>
        </p:blipFill>
        <p:spPr>
          <a:xfrm>
            <a:off x="3517" y="2422525"/>
            <a:ext cx="8985445" cy="3140075"/>
          </a:xfrm>
        </p:spPr>
      </p:pic>
    </p:spTree>
    <p:extLst>
      <p:ext uri="{BB962C8B-B14F-4D97-AF65-F5344CB8AC3E}">
        <p14:creationId xmlns:p14="http://schemas.microsoft.com/office/powerpoint/2010/main" val="371169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914400"/>
          </a:xfrm>
        </p:spPr>
        <p:txBody>
          <a:bodyPr wrap="square" anchor="ctr">
            <a:normAutofit/>
          </a:bodyPr>
          <a:lstStyle/>
          <a:p>
            <a:pPr eaLnBrk="1" hangingPunct="1"/>
            <a:r>
              <a:rPr lang="en-US" altLang="en-US" dirty="0"/>
              <a:t>2016 zoning reform in Sao Paulo</a:t>
            </a:r>
          </a:p>
        </p:txBody>
      </p:sp>
      <p:sp>
        <p:nvSpPr>
          <p:cNvPr id="3" name="Content Placeholder 2"/>
          <p:cNvSpPr>
            <a:spLocks noGrp="1"/>
          </p:cNvSpPr>
          <p:nvPr>
            <p:ph sz="quarter" idx="1"/>
          </p:nvPr>
        </p:nvSpPr>
        <p:spPr>
          <a:xfrm>
            <a:off x="457200" y="1400432"/>
            <a:ext cx="4041648" cy="6067168"/>
          </a:xfrm>
        </p:spPr>
        <p:txBody>
          <a:bodyPr wrap="square" anchor="t">
            <a:noAutofit/>
          </a:bodyPr>
          <a:lstStyle/>
          <a:p>
            <a:pPr eaLnBrk="1" fontAlgn="auto" hangingPunct="1">
              <a:lnSpc>
                <a:spcPct val="90000"/>
              </a:lnSpc>
              <a:spcAft>
                <a:spcPts val="0"/>
              </a:spcAft>
              <a:buFont typeface="Symbol" panose="05050102010706020507" pitchFamily="18" charset="2"/>
              <a:buChar char=""/>
              <a:defRPr/>
            </a:pPr>
            <a:r>
              <a:rPr lang="en-US" sz="2000" dirty="0"/>
              <a:t>U</a:t>
            </a:r>
            <a:r>
              <a:rPr lang="en-US" sz="2000" dirty="0">
                <a:effectLst/>
              </a:rPr>
              <a:t>nified </a:t>
            </a:r>
            <a:r>
              <a:rPr lang="en-US" sz="2000" dirty="0"/>
              <a:t>built area ratio (BAR) throughout city</a:t>
            </a:r>
          </a:p>
          <a:p>
            <a:pPr lvl="1" eaLnBrk="1" fontAlgn="auto" hangingPunct="1">
              <a:lnSpc>
                <a:spcPct val="90000"/>
              </a:lnSpc>
              <a:spcAft>
                <a:spcPts val="0"/>
              </a:spcAft>
              <a:buFont typeface="Symbol" panose="05050102010706020507" pitchFamily="18" charset="2"/>
              <a:buChar char=""/>
              <a:defRPr/>
            </a:pPr>
            <a:r>
              <a:rPr lang="en-US" sz="2000" dirty="0">
                <a:effectLst/>
              </a:rPr>
              <a:t>Previous 2004 law </a:t>
            </a:r>
            <a:r>
              <a:rPr lang="en-US" sz="2000" dirty="0"/>
              <a:t>had</a:t>
            </a:r>
            <a:r>
              <a:rPr lang="en-US" sz="2000" dirty="0">
                <a:effectLst/>
              </a:rPr>
              <a:t> BAR </a:t>
            </a:r>
            <a:r>
              <a:rPr lang="en-US" sz="2000" dirty="0"/>
              <a:t>chosen</a:t>
            </a:r>
            <a:r>
              <a:rPr lang="en-US" sz="2000" dirty="0">
                <a:effectLst/>
              </a:rPr>
              <a:t> by sub-regions</a:t>
            </a:r>
          </a:p>
          <a:p>
            <a:pPr marL="227886" lvl="1" indent="0" eaLnBrk="1" fontAlgn="auto" hangingPunct="1">
              <a:lnSpc>
                <a:spcPct val="90000"/>
              </a:lnSpc>
              <a:spcAft>
                <a:spcPts val="0"/>
              </a:spcAft>
              <a:buNone/>
              <a:defRPr/>
            </a:pPr>
            <a:endParaRPr lang="en-US" sz="2000" dirty="0"/>
          </a:p>
          <a:p>
            <a:pPr eaLnBrk="1" fontAlgn="auto" hangingPunct="1">
              <a:lnSpc>
                <a:spcPct val="90000"/>
              </a:lnSpc>
              <a:spcAft>
                <a:spcPts val="0"/>
              </a:spcAft>
              <a:buFont typeface="Symbol" panose="05050102010706020507" pitchFamily="18" charset="2"/>
              <a:buChar char=""/>
              <a:defRPr/>
            </a:pPr>
            <a:r>
              <a:rPr lang="en-US" sz="2000" dirty="0"/>
              <a:t>City classified three broad areas with distinct goals:</a:t>
            </a:r>
          </a:p>
          <a:p>
            <a:pPr lvl="1" eaLnBrk="1" fontAlgn="auto" hangingPunct="1">
              <a:lnSpc>
                <a:spcPct val="90000"/>
              </a:lnSpc>
              <a:spcAft>
                <a:spcPts val="0"/>
              </a:spcAft>
              <a:buFont typeface="Symbol" panose="05050102010706020507" pitchFamily="18" charset="2"/>
              <a:buChar char=""/>
              <a:defRPr/>
            </a:pPr>
            <a:r>
              <a:rPr lang="en-US" sz="2000" b="1" dirty="0">
                <a:effectLst/>
              </a:rPr>
              <a:t>Transformation:</a:t>
            </a:r>
            <a:r>
              <a:rPr lang="en-US" sz="2000" dirty="0">
                <a:effectLst/>
              </a:rPr>
              <a:t>  Allow more density mostly around transportation corridors</a:t>
            </a:r>
          </a:p>
          <a:p>
            <a:pPr lvl="1" eaLnBrk="1" fontAlgn="auto" hangingPunct="1">
              <a:lnSpc>
                <a:spcPct val="90000"/>
              </a:lnSpc>
              <a:spcAft>
                <a:spcPts val="0"/>
              </a:spcAft>
              <a:buFont typeface="Symbol" panose="05050102010706020507" pitchFamily="18" charset="2"/>
              <a:buChar char=""/>
              <a:defRPr/>
            </a:pPr>
            <a:r>
              <a:rPr lang="en-US" sz="2000" b="1" dirty="0"/>
              <a:t>Qualification:</a:t>
            </a:r>
            <a:r>
              <a:rPr lang="en-US" sz="2000" dirty="0"/>
              <a:t> Small adjustments for established neighborhoods</a:t>
            </a:r>
          </a:p>
          <a:p>
            <a:pPr lvl="1" eaLnBrk="1" fontAlgn="auto" hangingPunct="1">
              <a:lnSpc>
                <a:spcPct val="90000"/>
              </a:lnSpc>
              <a:spcAft>
                <a:spcPts val="0"/>
              </a:spcAft>
              <a:buFont typeface="Symbol" panose="05050102010706020507" pitchFamily="18" charset="2"/>
              <a:buChar char=""/>
              <a:defRPr/>
            </a:pPr>
            <a:r>
              <a:rPr lang="en-US" sz="2000" b="1" dirty="0">
                <a:effectLst/>
              </a:rPr>
              <a:t>Preservation:</a:t>
            </a:r>
            <a:r>
              <a:rPr lang="en-US" sz="2000" dirty="0">
                <a:effectLst/>
              </a:rPr>
              <a:t> </a:t>
            </a:r>
            <a:r>
              <a:rPr lang="en-US" sz="2000" dirty="0"/>
              <a:t>Less density and more preservation in the city outskirts</a:t>
            </a:r>
          </a:p>
        </p:txBody>
      </p:sp>
      <p:pic>
        <p:nvPicPr>
          <p:cNvPr id="4" name="Picture 3" descr="A blue and black symbols&#10;&#10;Description automatically generated with medium confidence">
            <a:extLst>
              <a:ext uri="{FF2B5EF4-FFF2-40B4-BE49-F238E27FC236}">
                <a16:creationId xmlns:a16="http://schemas.microsoft.com/office/drawing/2014/main" id="{5E9162CF-B2D0-857F-4CB5-91AC4CE13B16}"/>
              </a:ext>
            </a:extLst>
          </p:cNvPr>
          <p:cNvPicPr>
            <a:picLocks noChangeAspect="1"/>
          </p:cNvPicPr>
          <p:nvPr/>
        </p:nvPicPr>
        <p:blipFill>
          <a:blip r:embed="rId3"/>
          <a:stretch>
            <a:fillRect/>
          </a:stretch>
        </p:blipFill>
        <p:spPr>
          <a:xfrm>
            <a:off x="4498848" y="1923487"/>
            <a:ext cx="4041648" cy="1505513"/>
          </a:xfrm>
          <a:prstGeom prst="rect">
            <a:avLst/>
          </a:prstGeom>
          <a:noFill/>
        </p:spPr>
      </p:pic>
      <p:sp>
        <p:nvSpPr>
          <p:cNvPr id="2" name="Slide Number Placeholder 1" hidden="1"/>
          <p:cNvSpPr>
            <a:spLocks noGrp="1"/>
          </p:cNvSpPr>
          <p:nvPr>
            <p:ph type="sldNum" sz="quarter" idx="4294967295"/>
          </p:nvPr>
        </p:nvSpPr>
        <p:spPr>
          <a:xfrm>
            <a:off x="8763000" y="6394450"/>
            <a:ext cx="304800" cy="288925"/>
          </a:xfrm>
        </p:spPr>
        <p:txBody>
          <a:bodyPr/>
          <a:lstStyle/>
          <a:p>
            <a:pPr>
              <a:spcAft>
                <a:spcPts val="600"/>
              </a:spcAft>
              <a:defRPr/>
            </a:pPr>
            <a:fld id="{DB6B8256-A6CA-4726-8E27-BD21E01621AB}" type="slidenum">
              <a:rPr lang="en-US" altLang="en-US" smtClean="0"/>
              <a:pPr>
                <a:spcAft>
                  <a:spcPts val="600"/>
                </a:spcAft>
                <a:defRPr/>
              </a:pPr>
              <a:t>4</a:t>
            </a:fld>
            <a:endParaRPr lang="en-US" altLang="en-US"/>
          </a:p>
        </p:txBody>
      </p:sp>
      <p:sp>
        <p:nvSpPr>
          <p:cNvPr id="6" name="TextBox 5">
            <a:extLst>
              <a:ext uri="{FF2B5EF4-FFF2-40B4-BE49-F238E27FC236}">
                <a16:creationId xmlns:a16="http://schemas.microsoft.com/office/drawing/2014/main" id="{8C9E597A-D972-5B76-5142-02911008A6BD}"/>
              </a:ext>
            </a:extLst>
          </p:cNvPr>
          <p:cNvSpPr txBox="1"/>
          <p:nvPr/>
        </p:nvSpPr>
        <p:spPr bwMode="auto">
          <a:xfrm>
            <a:off x="4462402" y="5611709"/>
            <a:ext cx="45720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7886" lvl="1" indent="0" eaLnBrk="1" fontAlgn="auto" hangingPunct="1">
              <a:lnSpc>
                <a:spcPct val="90000"/>
              </a:lnSpc>
              <a:spcAft>
                <a:spcPts val="0"/>
              </a:spcAft>
              <a:buNone/>
              <a:defRPr/>
            </a:pPr>
            <a:r>
              <a:rPr lang="en-US" sz="1800" dirty="0">
                <a:hlinkClick r:id="" action="ppaction://noaction"/>
              </a:rPr>
              <a:t>Map of 2016 reform</a:t>
            </a:r>
            <a:endParaRPr lang="en-US" sz="1800" dirty="0"/>
          </a:p>
        </p:txBody>
      </p:sp>
      <p:sp>
        <p:nvSpPr>
          <p:cNvPr id="8" name="TextBox 7">
            <a:extLst>
              <a:ext uri="{FF2B5EF4-FFF2-40B4-BE49-F238E27FC236}">
                <a16:creationId xmlns:a16="http://schemas.microsoft.com/office/drawing/2014/main" id="{AA549715-AD61-3A2F-9EFF-B592EAC40B2E}"/>
              </a:ext>
            </a:extLst>
          </p:cNvPr>
          <p:cNvSpPr txBox="1"/>
          <p:nvPr/>
        </p:nvSpPr>
        <p:spPr bwMode="auto">
          <a:xfrm>
            <a:off x="4495800" y="3944651"/>
            <a:ext cx="451541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7886" lvl="1" indent="0" eaLnBrk="1" fontAlgn="auto" hangingPunct="1">
              <a:lnSpc>
                <a:spcPct val="90000"/>
              </a:lnSpc>
              <a:spcAft>
                <a:spcPts val="0"/>
              </a:spcAft>
              <a:buNone/>
              <a:defRPr/>
            </a:pPr>
            <a:endParaRPr lang="en-US" dirty="0"/>
          </a:p>
          <a:p>
            <a:pPr eaLnBrk="1" fontAlgn="auto" hangingPunct="1">
              <a:lnSpc>
                <a:spcPct val="90000"/>
              </a:lnSpc>
              <a:spcAft>
                <a:spcPts val="0"/>
              </a:spcAft>
              <a:buFont typeface="Symbol" panose="05050102010706020507" pitchFamily="18" charset="2"/>
              <a:buChar char=""/>
              <a:defRPr/>
            </a:pPr>
            <a:r>
              <a:rPr lang="en-US" dirty="0"/>
              <a:t>Max BAR increase in &gt;50% of blocks</a:t>
            </a:r>
          </a:p>
          <a:p>
            <a:pPr eaLnBrk="1" fontAlgn="auto" hangingPunct="1">
              <a:lnSpc>
                <a:spcPct val="90000"/>
              </a:lnSpc>
              <a:spcAft>
                <a:spcPts val="0"/>
              </a:spcAft>
              <a:buFont typeface="Symbol" panose="05050102010706020507" pitchFamily="18" charset="2"/>
              <a:buChar char=""/>
              <a:defRPr/>
            </a:pPr>
            <a:r>
              <a:rPr lang="en-US" dirty="0"/>
              <a:t>45% of the 45K city blocks had a Max BAR increase of 1 or more</a:t>
            </a:r>
          </a:p>
          <a:p>
            <a:pPr eaLnBrk="1" fontAlgn="auto" hangingPunct="1">
              <a:lnSpc>
                <a:spcPct val="90000"/>
              </a:lnSpc>
              <a:spcAft>
                <a:spcPts val="0"/>
              </a:spcAft>
              <a:buFont typeface="Symbol" panose="05050102010706020507" pitchFamily="18" charset="2"/>
              <a:buChar char=""/>
              <a:defRPr/>
            </a:pPr>
            <a:r>
              <a:rPr lang="en-US" dirty="0"/>
              <a:t>Average increase from 1.54 to 2.09 (36%)</a:t>
            </a:r>
          </a:p>
        </p:txBody>
      </p:sp>
    </p:spTree>
    <p:extLst>
      <p:ext uri="{BB962C8B-B14F-4D97-AF65-F5344CB8AC3E}">
        <p14:creationId xmlns:p14="http://schemas.microsoft.com/office/powerpoint/2010/main" val="1629675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5AA1-3011-3377-134B-37CA5392C852}"/>
              </a:ext>
            </a:extLst>
          </p:cNvPr>
          <p:cNvSpPr>
            <a:spLocks noGrp="1"/>
          </p:cNvSpPr>
          <p:nvPr>
            <p:ph type="title"/>
          </p:nvPr>
        </p:nvSpPr>
        <p:spPr/>
        <p:txBody>
          <a:bodyPr/>
          <a:lstStyle/>
          <a:p>
            <a:r>
              <a:rPr lang="en-US" dirty="0"/>
              <a:t>Model map</a:t>
            </a:r>
          </a:p>
        </p:txBody>
      </p:sp>
      <p:sp>
        <p:nvSpPr>
          <p:cNvPr id="4" name="Slide Number Placeholder 3">
            <a:extLst>
              <a:ext uri="{FF2B5EF4-FFF2-40B4-BE49-F238E27FC236}">
                <a16:creationId xmlns:a16="http://schemas.microsoft.com/office/drawing/2014/main" id="{D55C0BD8-22D2-D3AC-2A1E-073541944B19}"/>
              </a:ext>
            </a:extLst>
          </p:cNvPr>
          <p:cNvSpPr>
            <a:spLocks noGrp="1"/>
          </p:cNvSpPr>
          <p:nvPr>
            <p:ph type="sldNum" sz="quarter" idx="12"/>
          </p:nvPr>
        </p:nvSpPr>
        <p:spPr/>
        <p:txBody>
          <a:bodyPr/>
          <a:lstStyle/>
          <a:p>
            <a:pPr>
              <a:defRPr/>
            </a:pPr>
            <a:fld id="{9A30A592-D179-4F51-8168-293BC92D874E}" type="slidenum">
              <a:rPr lang="en-US" altLang="en-US" smtClean="0"/>
              <a:pPr>
                <a:defRPr/>
              </a:pPr>
              <a:t>40</a:t>
            </a:fld>
            <a:endParaRPr lang="en-US" altLang="en-US" dirty="0"/>
          </a:p>
        </p:txBody>
      </p:sp>
      <p:pic>
        <p:nvPicPr>
          <p:cNvPr id="6" name="Content Placeholder 5">
            <a:extLst>
              <a:ext uri="{FF2B5EF4-FFF2-40B4-BE49-F238E27FC236}">
                <a16:creationId xmlns:a16="http://schemas.microsoft.com/office/drawing/2014/main" id="{68E83822-B0F6-6302-8B2C-9850D4422096}"/>
              </a:ext>
            </a:extLst>
          </p:cNvPr>
          <p:cNvPicPr>
            <a:picLocks noGrp="1" noChangeAspect="1"/>
          </p:cNvPicPr>
          <p:nvPr>
            <p:ph sz="quarter" idx="1"/>
          </p:nvPr>
        </p:nvPicPr>
        <p:blipFill>
          <a:blip r:embed="rId3"/>
          <a:stretch>
            <a:fillRect/>
          </a:stretch>
        </p:blipFill>
        <p:spPr>
          <a:xfrm>
            <a:off x="646703" y="1326860"/>
            <a:ext cx="7850594" cy="5541079"/>
          </a:xfrm>
        </p:spPr>
      </p:pic>
    </p:spTree>
    <p:extLst>
      <p:ext uri="{BB962C8B-B14F-4D97-AF65-F5344CB8AC3E}">
        <p14:creationId xmlns:p14="http://schemas.microsoft.com/office/powerpoint/2010/main" val="226856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861D-DCBB-43EA-A008-1BE011703A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F7D9189-A02D-B675-4A57-9AC6F8BF9C21}"/>
              </a:ext>
            </a:extLst>
          </p:cNvPr>
          <p:cNvSpPr>
            <a:spLocks noGrp="1"/>
          </p:cNvSpPr>
          <p:nvPr>
            <p:ph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75516645-1B5A-FF3A-1AE7-2E0DD8BBA38F}"/>
              </a:ext>
            </a:extLst>
          </p:cNvPr>
          <p:cNvSpPr>
            <a:spLocks noGrp="1"/>
          </p:cNvSpPr>
          <p:nvPr>
            <p:ph type="sldNum" sz="quarter" idx="12"/>
          </p:nvPr>
        </p:nvSpPr>
        <p:spPr/>
        <p:txBody>
          <a:bodyPr/>
          <a:lstStyle/>
          <a:p>
            <a:pPr>
              <a:defRPr/>
            </a:pPr>
            <a:fld id="{09F0A212-8AA7-43DC-9257-8B69E8B5D89E}" type="slidenum">
              <a:rPr lang="en-US" smtClean="0"/>
              <a:pPr>
                <a:defRPr/>
              </a:pPr>
              <a:t>5</a:t>
            </a:fld>
            <a:endParaRPr lang="en-US" dirty="0"/>
          </a:p>
        </p:txBody>
      </p:sp>
      <p:pic>
        <p:nvPicPr>
          <p:cNvPr id="1026" name="0D683561-F09D-4529-A9C0-638008DF0EFE" descr="IMG_0207.jpg">
            <a:extLst>
              <a:ext uri="{FF2B5EF4-FFF2-40B4-BE49-F238E27FC236}">
                <a16:creationId xmlns:a16="http://schemas.microsoft.com/office/drawing/2014/main" id="{7AE32121-2E73-6BA2-5B09-26C68AD40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21"/>
            <a:ext cx="9473184" cy="71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336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F5C7-D22D-416C-AAC7-68E7FDDD3EAC}"/>
              </a:ext>
            </a:extLst>
          </p:cNvPr>
          <p:cNvSpPr>
            <a:spLocks noGrp="1"/>
          </p:cNvSpPr>
          <p:nvPr>
            <p:ph type="title"/>
          </p:nvPr>
        </p:nvSpPr>
        <p:spPr/>
        <p:txBody>
          <a:bodyPr/>
          <a:lstStyle/>
          <a:p>
            <a:r>
              <a:rPr lang="en-US" dirty="0"/>
              <a:t>Research design</a:t>
            </a:r>
          </a:p>
        </p:txBody>
      </p:sp>
      <p:sp>
        <p:nvSpPr>
          <p:cNvPr id="3" name="Content Placeholder 2">
            <a:extLst>
              <a:ext uri="{FF2B5EF4-FFF2-40B4-BE49-F238E27FC236}">
                <a16:creationId xmlns:a16="http://schemas.microsoft.com/office/drawing/2014/main" id="{58828584-8662-457D-889C-21DA5B0F20C9}"/>
              </a:ext>
            </a:extLst>
          </p:cNvPr>
          <p:cNvSpPr>
            <a:spLocks noGrp="1"/>
          </p:cNvSpPr>
          <p:nvPr>
            <p:ph sz="quarter" idx="1"/>
          </p:nvPr>
        </p:nvSpPr>
        <p:spPr>
          <a:xfrm>
            <a:off x="457200" y="1425146"/>
            <a:ext cx="4267200" cy="4731814"/>
          </a:xfrm>
        </p:spPr>
        <p:txBody>
          <a:bodyPr/>
          <a:lstStyle/>
          <a:p>
            <a:pPr eaLnBrk="1" fontAlgn="auto" hangingPunct="1">
              <a:spcAft>
                <a:spcPts val="0"/>
              </a:spcAft>
              <a:buFont typeface="Symbol" panose="05050102010706020507" pitchFamily="18" charset="2"/>
              <a:buChar char=""/>
              <a:defRPr/>
            </a:pPr>
            <a:r>
              <a:rPr lang="en-US" sz="2400" dirty="0">
                <a:effectLst/>
              </a:rPr>
              <a:t>Boundary discontinuity design</a:t>
            </a:r>
            <a:endParaRPr lang="en-US" sz="1700" dirty="0"/>
          </a:p>
          <a:p>
            <a:pPr lvl="1" eaLnBrk="1" fontAlgn="auto" hangingPunct="1">
              <a:spcAft>
                <a:spcPts val="0"/>
              </a:spcAft>
              <a:buFont typeface="Symbol" panose="05050102010706020507" pitchFamily="18" charset="2"/>
              <a:buChar char=""/>
              <a:defRPr/>
            </a:pPr>
            <a:r>
              <a:rPr lang="en-US" dirty="0">
                <a:effectLst/>
              </a:rPr>
              <a:t>Treatment if Max BAR increased in 2016 reform</a:t>
            </a:r>
          </a:p>
          <a:p>
            <a:pPr lvl="1" eaLnBrk="1" fontAlgn="auto" hangingPunct="1">
              <a:spcAft>
                <a:spcPts val="0"/>
              </a:spcAft>
              <a:buFont typeface="Symbol" panose="05050102010706020507" pitchFamily="18" charset="2"/>
              <a:buChar char=""/>
              <a:defRPr/>
            </a:pPr>
            <a:r>
              <a:rPr lang="en-US" dirty="0">
                <a:effectLst/>
              </a:rPr>
              <a:t>Control if Max BAR stays the same or decreased</a:t>
            </a:r>
          </a:p>
          <a:p>
            <a:pPr lvl="1" eaLnBrk="1" fontAlgn="auto" hangingPunct="1">
              <a:spcAft>
                <a:spcPts val="0"/>
              </a:spcAft>
              <a:buFont typeface="Symbol" panose="05050102010706020507" pitchFamily="18" charset="2"/>
              <a:buChar char=""/>
              <a:defRPr/>
            </a:pPr>
            <a:r>
              <a:rPr lang="en-US" dirty="0">
                <a:effectLst/>
              </a:rPr>
              <a:t>Running variable: distance to nearest block of opposite treatment status</a:t>
            </a:r>
          </a:p>
          <a:p>
            <a:pPr lvl="1" eaLnBrk="1" fontAlgn="auto" hangingPunct="1">
              <a:spcAft>
                <a:spcPts val="0"/>
              </a:spcAft>
              <a:buFont typeface="Symbol" panose="05050102010706020507" pitchFamily="18" charset="2"/>
              <a:buChar char=""/>
              <a:defRPr/>
            </a:pPr>
            <a:endParaRPr lang="en-US" dirty="0"/>
          </a:p>
          <a:p>
            <a:pPr eaLnBrk="1" fontAlgn="auto" hangingPunct="1">
              <a:spcAft>
                <a:spcPts val="0"/>
              </a:spcAft>
              <a:buFont typeface="Symbol" panose="05050102010706020507" pitchFamily="18" charset="2"/>
              <a:buChar char=""/>
              <a:defRPr/>
            </a:pPr>
            <a:r>
              <a:rPr lang="en-US" dirty="0"/>
              <a:t>Data</a:t>
            </a:r>
          </a:p>
          <a:p>
            <a:pPr lvl="1" eaLnBrk="1" fontAlgn="auto" hangingPunct="1">
              <a:spcAft>
                <a:spcPts val="0"/>
              </a:spcAft>
              <a:buFont typeface="Symbol" panose="05050102010706020507" pitchFamily="18" charset="2"/>
              <a:buChar char=""/>
              <a:defRPr/>
            </a:pPr>
            <a:r>
              <a:rPr lang="en-US" dirty="0"/>
              <a:t>Outcome: universe of building permits</a:t>
            </a:r>
          </a:p>
          <a:p>
            <a:pPr lvl="1" eaLnBrk="1" fontAlgn="auto" hangingPunct="1">
              <a:spcAft>
                <a:spcPts val="0"/>
              </a:spcAft>
              <a:buFont typeface="Symbol" panose="05050102010706020507" pitchFamily="18" charset="2"/>
              <a:buChar char=""/>
              <a:defRPr/>
            </a:pPr>
            <a:r>
              <a:rPr lang="en-US" dirty="0"/>
              <a:t>Housing characteristics: 3M municipal property tax records </a:t>
            </a:r>
          </a:p>
          <a:p>
            <a:pPr lvl="1" eaLnBrk="1" fontAlgn="auto" hangingPunct="1">
              <a:spcAft>
                <a:spcPts val="0"/>
              </a:spcAft>
              <a:buFont typeface="Symbol" panose="05050102010706020507" pitchFamily="18" charset="2"/>
              <a:buChar char=""/>
              <a:defRPr/>
            </a:pPr>
            <a:r>
              <a:rPr lang="en-US" dirty="0"/>
              <a:t>Treatment: block-level zoning maps for 2004 and 2016. </a:t>
            </a:r>
          </a:p>
          <a:p>
            <a:pPr marL="227886" lvl="1" indent="0" eaLnBrk="1" fontAlgn="auto" hangingPunct="1">
              <a:spcAft>
                <a:spcPts val="0"/>
              </a:spcAft>
              <a:buNone/>
              <a:defRPr/>
            </a:pPr>
            <a:endParaRPr lang="en-US" dirty="0"/>
          </a:p>
        </p:txBody>
      </p:sp>
      <p:sp>
        <p:nvSpPr>
          <p:cNvPr id="4" name="Slide Number Placeholder 3">
            <a:extLst>
              <a:ext uri="{FF2B5EF4-FFF2-40B4-BE49-F238E27FC236}">
                <a16:creationId xmlns:a16="http://schemas.microsoft.com/office/drawing/2014/main" id="{6AB54E60-C1BA-43C1-AD9D-E7C0B23BB73A}"/>
              </a:ext>
            </a:extLst>
          </p:cNvPr>
          <p:cNvSpPr>
            <a:spLocks noGrp="1"/>
          </p:cNvSpPr>
          <p:nvPr>
            <p:ph type="sldNum" sz="quarter" idx="12"/>
          </p:nvPr>
        </p:nvSpPr>
        <p:spPr/>
        <p:txBody>
          <a:bodyPr/>
          <a:lstStyle/>
          <a:p>
            <a:pPr>
              <a:defRPr/>
            </a:pPr>
            <a:fld id="{9A30A592-D179-4F51-8168-293BC92D874E}" type="slidenum">
              <a:rPr lang="en-US" altLang="en-US" smtClean="0"/>
              <a:pPr>
                <a:defRPr/>
              </a:pPr>
              <a:t>6</a:t>
            </a:fld>
            <a:endParaRPr lang="en-US" altLang="en-US" dirty="0"/>
          </a:p>
        </p:txBody>
      </p:sp>
      <p:pic>
        <p:nvPicPr>
          <p:cNvPr id="5" name="Picture 4" descr="A map of a country with green and purple areas&#10;&#10;Description automatically generated">
            <a:extLst>
              <a:ext uri="{FF2B5EF4-FFF2-40B4-BE49-F238E27FC236}">
                <a16:creationId xmlns:a16="http://schemas.microsoft.com/office/drawing/2014/main" id="{7B904E4F-C31D-BC57-119E-6879BC0F6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295400"/>
            <a:ext cx="4495800" cy="5071082"/>
          </a:xfrm>
          <a:prstGeom prst="rect">
            <a:avLst/>
          </a:prstGeom>
        </p:spPr>
      </p:pic>
      <p:sp>
        <p:nvSpPr>
          <p:cNvPr id="6" name="TextBox 5">
            <a:extLst>
              <a:ext uri="{FF2B5EF4-FFF2-40B4-BE49-F238E27FC236}">
                <a16:creationId xmlns:a16="http://schemas.microsoft.com/office/drawing/2014/main" id="{9EC397BF-B19D-FB9C-5522-E8F425E08358}"/>
              </a:ext>
            </a:extLst>
          </p:cNvPr>
          <p:cNvSpPr txBox="1"/>
          <p:nvPr/>
        </p:nvSpPr>
        <p:spPr bwMode="auto">
          <a:xfrm>
            <a:off x="5642203" y="6381690"/>
            <a:ext cx="19845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pPr eaLnBrk="1" hangingPunct="1"/>
            <a:r>
              <a:rPr lang="en-US" sz="2000" dirty="0">
                <a:hlinkClick r:id="rId4" action="ppaction://hlinksldjump"/>
              </a:rPr>
              <a:t>Permitting trends</a:t>
            </a:r>
            <a:endParaRPr lang="en-US" sz="2000" dirty="0">
              <a:solidFill>
                <a:schemeClr val="tx2"/>
              </a:solidFill>
              <a:latin typeface="Tw Cen MT" panose="020B0602020104020603" pitchFamily="34" charset="0"/>
            </a:endParaRPr>
          </a:p>
        </p:txBody>
      </p:sp>
    </p:spTree>
    <p:extLst>
      <p:ext uri="{BB962C8B-B14F-4D97-AF65-F5344CB8AC3E}">
        <p14:creationId xmlns:p14="http://schemas.microsoft.com/office/powerpoint/2010/main" val="261413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42E6-1783-42E9-AB0D-F23DA64879A6}"/>
              </a:ext>
            </a:extLst>
          </p:cNvPr>
          <p:cNvSpPr>
            <a:spLocks noGrp="1"/>
          </p:cNvSpPr>
          <p:nvPr>
            <p:ph type="title"/>
          </p:nvPr>
        </p:nvSpPr>
        <p:spPr/>
        <p:txBody>
          <a:bodyPr/>
          <a:lstStyle/>
          <a:p>
            <a:r>
              <a:rPr lang="en-US" dirty="0"/>
              <a:t>Max BAR change at boundary</a:t>
            </a:r>
          </a:p>
        </p:txBody>
      </p:sp>
      <p:sp>
        <p:nvSpPr>
          <p:cNvPr id="4" name="Slide Number Placeholder 3">
            <a:extLst>
              <a:ext uri="{FF2B5EF4-FFF2-40B4-BE49-F238E27FC236}">
                <a16:creationId xmlns:a16="http://schemas.microsoft.com/office/drawing/2014/main" id="{B85C9270-F391-4E83-91BD-4049F5870553}"/>
              </a:ext>
            </a:extLst>
          </p:cNvPr>
          <p:cNvSpPr>
            <a:spLocks noGrp="1"/>
          </p:cNvSpPr>
          <p:nvPr>
            <p:ph type="sldNum" sz="quarter" idx="12"/>
          </p:nvPr>
        </p:nvSpPr>
        <p:spPr/>
        <p:txBody>
          <a:bodyPr/>
          <a:lstStyle/>
          <a:p>
            <a:pPr>
              <a:defRPr/>
            </a:pPr>
            <a:fld id="{9A30A592-D179-4F51-8168-293BC92D874E}" type="slidenum">
              <a:rPr lang="en-US" altLang="en-US" smtClean="0"/>
              <a:pPr>
                <a:defRPr/>
              </a:pPr>
              <a:t>7</a:t>
            </a:fld>
            <a:endParaRPr lang="en-US" altLang="en-US" dirty="0"/>
          </a:p>
        </p:txBody>
      </p:sp>
      <p:pic>
        <p:nvPicPr>
          <p:cNvPr id="8" name="Picture 7">
            <a:extLst>
              <a:ext uri="{FF2B5EF4-FFF2-40B4-BE49-F238E27FC236}">
                <a16:creationId xmlns:a16="http://schemas.microsoft.com/office/drawing/2014/main" id="{41417486-A7E7-A1E5-0E6A-E9C67B103AD2}"/>
              </a:ext>
            </a:extLst>
          </p:cNvPr>
          <p:cNvPicPr>
            <a:picLocks noChangeAspect="1"/>
          </p:cNvPicPr>
          <p:nvPr/>
        </p:nvPicPr>
        <p:blipFill>
          <a:blip r:embed="rId3"/>
          <a:stretch>
            <a:fillRect/>
          </a:stretch>
        </p:blipFill>
        <p:spPr>
          <a:xfrm>
            <a:off x="888206" y="1447800"/>
            <a:ext cx="7367587" cy="4680196"/>
          </a:xfrm>
          <a:prstGeom prst="rect">
            <a:avLst/>
          </a:prstGeom>
        </p:spPr>
      </p:pic>
      <p:sp>
        <p:nvSpPr>
          <p:cNvPr id="5" name="TextBox 4">
            <a:extLst>
              <a:ext uri="{FF2B5EF4-FFF2-40B4-BE49-F238E27FC236}">
                <a16:creationId xmlns:a16="http://schemas.microsoft.com/office/drawing/2014/main" id="{8E4CA918-4DAF-A068-F1D5-66FAE606810A}"/>
              </a:ext>
            </a:extLst>
          </p:cNvPr>
          <p:cNvSpPr txBox="1"/>
          <p:nvPr/>
        </p:nvSpPr>
        <p:spPr bwMode="auto">
          <a:xfrm>
            <a:off x="457200" y="6248400"/>
            <a:ext cx="56169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pPr eaLnBrk="1" hangingPunct="1"/>
            <a:r>
              <a:rPr lang="en-US" sz="2200" dirty="0">
                <a:solidFill>
                  <a:schemeClr val="tx2"/>
                </a:solidFill>
                <a:latin typeface="+mn-lt"/>
                <a:hlinkClick r:id="rId4" action="ppaction://hlinksldjump"/>
              </a:rPr>
              <a:t>Block counts</a:t>
            </a:r>
            <a:r>
              <a:rPr lang="en-US" sz="2200" dirty="0">
                <a:solidFill>
                  <a:schemeClr val="tx2"/>
                </a:solidFill>
                <a:latin typeface="+mn-lt"/>
              </a:rPr>
              <a:t>; </a:t>
            </a:r>
            <a:r>
              <a:rPr lang="en-US" sz="2200" dirty="0">
                <a:solidFill>
                  <a:schemeClr val="tx2"/>
                </a:solidFill>
                <a:latin typeface="+mn-lt"/>
                <a:hlinkClick r:id="rId5" action="ppaction://hlinksldjump"/>
              </a:rPr>
              <a:t>first stage estimates</a:t>
            </a:r>
            <a:r>
              <a:rPr lang="en-US" sz="2200" dirty="0">
                <a:solidFill>
                  <a:schemeClr val="tx2"/>
                </a:solidFill>
                <a:latin typeface="+mn-lt"/>
              </a:rPr>
              <a:t>; </a:t>
            </a:r>
            <a:r>
              <a:rPr lang="en-US" sz="2200" dirty="0">
                <a:solidFill>
                  <a:schemeClr val="tx2"/>
                </a:solidFill>
                <a:latin typeface="+mn-lt"/>
                <a:hlinkClick r:id="rId6" action="ppaction://hlinksldjump"/>
              </a:rPr>
              <a:t>balance tests</a:t>
            </a:r>
            <a:endParaRPr lang="en-US" sz="2200" dirty="0">
              <a:solidFill>
                <a:schemeClr val="tx2"/>
              </a:solidFill>
              <a:latin typeface="+mn-lt"/>
            </a:endParaRPr>
          </a:p>
        </p:txBody>
      </p:sp>
    </p:spTree>
    <p:extLst>
      <p:ext uri="{BB962C8B-B14F-4D97-AF65-F5344CB8AC3E}">
        <p14:creationId xmlns:p14="http://schemas.microsoft.com/office/powerpoint/2010/main" val="274111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E9B9-D87C-468C-9BC1-3B4944516C7F}"/>
              </a:ext>
            </a:extLst>
          </p:cNvPr>
          <p:cNvSpPr>
            <a:spLocks noGrp="1"/>
          </p:cNvSpPr>
          <p:nvPr>
            <p:ph type="title"/>
          </p:nvPr>
        </p:nvSpPr>
        <p:spPr>
          <a:xfrm>
            <a:off x="457200" y="152400"/>
            <a:ext cx="8458200" cy="1114425"/>
          </a:xfrm>
        </p:spPr>
        <p:txBody>
          <a:bodyPr/>
          <a:lstStyle/>
          <a:p>
            <a:r>
              <a:rPr lang="en-US" dirty="0"/>
              <a:t>Reform impact on multifamily permits</a:t>
            </a:r>
          </a:p>
        </p:txBody>
      </p:sp>
      <p:sp>
        <p:nvSpPr>
          <p:cNvPr id="5" name="Content Placeholder 2">
            <a:extLst>
              <a:ext uri="{FF2B5EF4-FFF2-40B4-BE49-F238E27FC236}">
                <a16:creationId xmlns:a16="http://schemas.microsoft.com/office/drawing/2014/main" id="{B380F570-0BDC-656D-AE29-211190895E60}"/>
              </a:ext>
            </a:extLst>
          </p:cNvPr>
          <p:cNvSpPr>
            <a:spLocks noGrp="1"/>
          </p:cNvSpPr>
          <p:nvPr>
            <p:ph sz="quarter" idx="1"/>
          </p:nvPr>
        </p:nvSpPr>
        <p:spPr>
          <a:xfrm>
            <a:off x="76200" y="4822826"/>
            <a:ext cx="8991600" cy="968374"/>
          </a:xfrm>
        </p:spPr>
        <p:txBody>
          <a:bodyPr/>
          <a:lstStyle/>
          <a:p>
            <a:pPr eaLnBrk="1" fontAlgn="auto" hangingPunct="1">
              <a:spcAft>
                <a:spcPts val="0"/>
              </a:spcAft>
              <a:buFont typeface="Symbol" panose="05050102010706020507" pitchFamily="18" charset="2"/>
              <a:buChar char=""/>
              <a:defRPr/>
            </a:pPr>
            <a:r>
              <a:rPr lang="en-US" sz="2400" dirty="0"/>
              <a:t>Effect size: ~0.003 more filed permits per block per quarter at cut-off, which is a 67% increase in permits for avg 1.35 increase in Max BAR</a:t>
            </a:r>
          </a:p>
          <a:p>
            <a:pPr eaLnBrk="1" fontAlgn="auto" hangingPunct="1">
              <a:spcAft>
                <a:spcPts val="0"/>
              </a:spcAft>
              <a:buFont typeface="Symbol" panose="05050102010706020507" pitchFamily="18" charset="2"/>
              <a:buChar char=""/>
              <a:defRPr/>
            </a:pPr>
            <a:endParaRPr lang="en-US" sz="2400" dirty="0"/>
          </a:p>
          <a:p>
            <a:pPr marL="0" indent="0" eaLnBrk="1" fontAlgn="auto" hangingPunct="1">
              <a:spcAft>
                <a:spcPts val="0"/>
              </a:spcAft>
              <a:buNone/>
              <a:defRPr/>
            </a:pPr>
            <a:r>
              <a:rPr lang="en-US" dirty="0">
                <a:hlinkClick r:id="rId3" action="ppaction://hlinksldjump"/>
              </a:rPr>
              <a:t>Estimates</a:t>
            </a:r>
            <a:r>
              <a:rPr lang="en-US" dirty="0"/>
              <a:t>; </a:t>
            </a:r>
            <a:r>
              <a:rPr lang="en-US" dirty="0">
                <a:hlinkClick r:id="rId4" action="ppaction://hlinksldjump"/>
              </a:rPr>
              <a:t>bandwidth tests</a:t>
            </a:r>
            <a:r>
              <a:rPr lang="en-US" dirty="0"/>
              <a:t>; </a:t>
            </a:r>
            <a:r>
              <a:rPr lang="en-US" dirty="0">
                <a:hlinkClick r:id="rId5" action="ppaction://hlinksldjump"/>
              </a:rPr>
              <a:t>single family</a:t>
            </a:r>
            <a:r>
              <a:rPr lang="en-US" dirty="0"/>
              <a:t>; </a:t>
            </a:r>
            <a:r>
              <a:rPr lang="en-US" dirty="0">
                <a:hlinkClick r:id="rId6" action="ppaction://hlinksldjump"/>
              </a:rPr>
              <a:t>approvals</a:t>
            </a:r>
            <a:r>
              <a:rPr lang="en-US" dirty="0"/>
              <a:t>; </a:t>
            </a:r>
            <a:r>
              <a:rPr lang="en-US" dirty="0">
                <a:hlinkClick r:id="rId7" action="ppaction://hlinksldjump"/>
              </a:rPr>
              <a:t>dynamics</a:t>
            </a:r>
            <a:r>
              <a:rPr lang="en-US" dirty="0"/>
              <a:t>; </a:t>
            </a:r>
            <a:r>
              <a:rPr lang="en-US" dirty="0">
                <a:hlinkClick r:id="rId8" action="ppaction://hlinksldjump"/>
              </a:rPr>
              <a:t>spillovers</a:t>
            </a:r>
            <a:endParaRPr lang="en-US" dirty="0"/>
          </a:p>
        </p:txBody>
      </p:sp>
      <p:sp>
        <p:nvSpPr>
          <p:cNvPr id="4" name="Slide Number Placeholder 3">
            <a:extLst>
              <a:ext uri="{FF2B5EF4-FFF2-40B4-BE49-F238E27FC236}">
                <a16:creationId xmlns:a16="http://schemas.microsoft.com/office/drawing/2014/main" id="{D187F7FB-C912-41D2-B304-D55CA93E3144}"/>
              </a:ext>
            </a:extLst>
          </p:cNvPr>
          <p:cNvSpPr>
            <a:spLocks noGrp="1"/>
          </p:cNvSpPr>
          <p:nvPr>
            <p:ph type="sldNum" sz="quarter" idx="12"/>
          </p:nvPr>
        </p:nvSpPr>
        <p:spPr/>
        <p:txBody>
          <a:bodyPr/>
          <a:lstStyle/>
          <a:p>
            <a:pPr>
              <a:defRPr/>
            </a:pPr>
            <a:fld id="{9A30A592-D179-4F51-8168-293BC92D874E}" type="slidenum">
              <a:rPr lang="en-US" altLang="en-US" smtClean="0"/>
              <a:pPr>
                <a:defRPr/>
              </a:pPr>
              <a:t>8</a:t>
            </a:fld>
            <a:endParaRPr lang="en-US" altLang="en-US" dirty="0"/>
          </a:p>
        </p:txBody>
      </p:sp>
      <p:pic>
        <p:nvPicPr>
          <p:cNvPr id="3" name="Picture 2">
            <a:extLst>
              <a:ext uri="{FF2B5EF4-FFF2-40B4-BE49-F238E27FC236}">
                <a16:creationId xmlns:a16="http://schemas.microsoft.com/office/drawing/2014/main" id="{8D20D30B-7A66-2E48-E9C9-A8040E798F37}"/>
              </a:ext>
            </a:extLst>
          </p:cNvPr>
          <p:cNvPicPr>
            <a:picLocks noChangeAspect="1"/>
          </p:cNvPicPr>
          <p:nvPr/>
        </p:nvPicPr>
        <p:blipFill>
          <a:blip r:embed="rId9"/>
          <a:stretch>
            <a:fillRect/>
          </a:stretch>
        </p:blipFill>
        <p:spPr>
          <a:xfrm>
            <a:off x="4320857" y="1696278"/>
            <a:ext cx="4823143" cy="2951922"/>
          </a:xfrm>
          <a:prstGeom prst="rect">
            <a:avLst/>
          </a:prstGeom>
        </p:spPr>
      </p:pic>
      <p:pic>
        <p:nvPicPr>
          <p:cNvPr id="6" name="Picture 5">
            <a:extLst>
              <a:ext uri="{FF2B5EF4-FFF2-40B4-BE49-F238E27FC236}">
                <a16:creationId xmlns:a16="http://schemas.microsoft.com/office/drawing/2014/main" id="{E11A93BA-78A6-4E2F-B023-1C646FCB55A6}"/>
              </a:ext>
            </a:extLst>
          </p:cNvPr>
          <p:cNvPicPr>
            <a:picLocks noChangeAspect="1"/>
          </p:cNvPicPr>
          <p:nvPr/>
        </p:nvPicPr>
        <p:blipFill>
          <a:blip r:embed="rId10"/>
          <a:stretch>
            <a:fillRect/>
          </a:stretch>
        </p:blipFill>
        <p:spPr>
          <a:xfrm>
            <a:off x="0" y="1694688"/>
            <a:ext cx="4631422" cy="2953512"/>
          </a:xfrm>
          <a:prstGeom prst="rect">
            <a:avLst/>
          </a:prstGeom>
        </p:spPr>
      </p:pic>
    </p:spTree>
    <p:extLst>
      <p:ext uri="{BB962C8B-B14F-4D97-AF65-F5344CB8AC3E}">
        <p14:creationId xmlns:p14="http://schemas.microsoft.com/office/powerpoint/2010/main" val="211309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5F2E-B05E-0857-7C9D-04C99D31881F}"/>
              </a:ext>
            </a:extLst>
          </p:cNvPr>
          <p:cNvSpPr>
            <a:spLocks noGrp="1"/>
          </p:cNvSpPr>
          <p:nvPr>
            <p:ph type="title"/>
          </p:nvPr>
        </p:nvSpPr>
        <p:spPr/>
        <p:txBody>
          <a:bodyPr/>
          <a:lstStyle/>
          <a:p>
            <a:r>
              <a:rPr lang="en-US" sz="3200" dirty="0"/>
              <a:t>Listings and prices by neighborhood</a:t>
            </a:r>
          </a:p>
        </p:txBody>
      </p:sp>
      <p:sp>
        <p:nvSpPr>
          <p:cNvPr id="3" name="Content Placeholder 2">
            <a:extLst>
              <a:ext uri="{FF2B5EF4-FFF2-40B4-BE49-F238E27FC236}">
                <a16:creationId xmlns:a16="http://schemas.microsoft.com/office/drawing/2014/main" id="{D69CD838-520D-063A-00DA-DB2E4373DACC}"/>
              </a:ext>
            </a:extLst>
          </p:cNvPr>
          <p:cNvSpPr>
            <a:spLocks noGrp="1"/>
          </p:cNvSpPr>
          <p:nvPr>
            <p:ph sz="quarter" idx="1"/>
          </p:nvPr>
        </p:nvSpPr>
        <p:spPr>
          <a:xfrm>
            <a:off x="304800" y="5320056"/>
            <a:ext cx="8610600" cy="836903"/>
          </a:xfrm>
        </p:spPr>
        <p:txBody>
          <a:bodyPr/>
          <a:lstStyle/>
          <a:p>
            <a:r>
              <a:rPr lang="en-US" dirty="0"/>
              <a:t>Aggregating data by 329 commuting zones - neighborhoods with ~10K people - then plotting binned averages</a:t>
            </a:r>
          </a:p>
          <a:p>
            <a:r>
              <a:rPr lang="en-US" dirty="0"/>
              <a:t>Find that 1-unit Max BAR increase is correlated with a 10.9% increase in listings and 5.7% reduction in prices; </a:t>
            </a:r>
            <a:r>
              <a:rPr lang="en-US" dirty="0">
                <a:hlinkClick r:id="rId3" action="ppaction://hlinksldjump"/>
              </a:rPr>
              <a:t>listings RD</a:t>
            </a:r>
            <a:endParaRPr lang="en-US" dirty="0"/>
          </a:p>
        </p:txBody>
      </p:sp>
      <p:sp>
        <p:nvSpPr>
          <p:cNvPr id="4" name="Slide Number Placeholder 3">
            <a:extLst>
              <a:ext uri="{FF2B5EF4-FFF2-40B4-BE49-F238E27FC236}">
                <a16:creationId xmlns:a16="http://schemas.microsoft.com/office/drawing/2014/main" id="{976AF934-CCA2-B047-52D3-83580E3CA110}"/>
              </a:ext>
            </a:extLst>
          </p:cNvPr>
          <p:cNvSpPr>
            <a:spLocks noGrp="1"/>
          </p:cNvSpPr>
          <p:nvPr>
            <p:ph type="sldNum" sz="quarter" idx="12"/>
          </p:nvPr>
        </p:nvSpPr>
        <p:spPr/>
        <p:txBody>
          <a:bodyPr/>
          <a:lstStyle/>
          <a:p>
            <a:pPr>
              <a:defRPr/>
            </a:pPr>
            <a:fld id="{9A30A592-D179-4F51-8168-293BC92D874E}" type="slidenum">
              <a:rPr lang="en-US" altLang="en-US" smtClean="0"/>
              <a:pPr>
                <a:defRPr/>
              </a:pPr>
              <a:t>9</a:t>
            </a:fld>
            <a:endParaRPr lang="en-US" altLang="en-US" dirty="0"/>
          </a:p>
        </p:txBody>
      </p:sp>
      <p:pic>
        <p:nvPicPr>
          <p:cNvPr id="7" name="Picture 6">
            <a:extLst>
              <a:ext uri="{FF2B5EF4-FFF2-40B4-BE49-F238E27FC236}">
                <a16:creationId xmlns:a16="http://schemas.microsoft.com/office/drawing/2014/main" id="{EDC1BF88-476B-0DFC-D1F9-24F75CF13FA1}"/>
              </a:ext>
            </a:extLst>
          </p:cNvPr>
          <p:cNvPicPr>
            <a:picLocks noChangeAspect="1"/>
          </p:cNvPicPr>
          <p:nvPr/>
        </p:nvPicPr>
        <p:blipFill>
          <a:blip r:embed="rId4"/>
          <a:stretch>
            <a:fillRect/>
          </a:stretch>
        </p:blipFill>
        <p:spPr>
          <a:xfrm>
            <a:off x="0" y="1596295"/>
            <a:ext cx="9144000" cy="3665410"/>
          </a:xfrm>
          <a:prstGeom prst="rect">
            <a:avLst/>
          </a:prstGeom>
        </p:spPr>
      </p:pic>
    </p:spTree>
    <p:extLst>
      <p:ext uri="{BB962C8B-B14F-4D97-AF65-F5344CB8AC3E}">
        <p14:creationId xmlns:p14="http://schemas.microsoft.com/office/powerpoint/2010/main" val="3316834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DECPG">
      <a:dk1>
        <a:sysClr val="windowText" lastClr="000000"/>
      </a:dk1>
      <a:lt1>
        <a:sysClr val="window" lastClr="FFFFFF"/>
      </a:lt1>
      <a:dk2>
        <a:srgbClr val="000000"/>
      </a:dk2>
      <a:lt2>
        <a:srgbClr val="FFFFFF"/>
      </a:lt2>
      <a:accent1>
        <a:srgbClr val="002345"/>
      </a:accent1>
      <a:accent2>
        <a:srgbClr val="EB1C2D"/>
      </a:accent2>
      <a:accent3>
        <a:srgbClr val="F78D28"/>
      </a:accent3>
      <a:accent4>
        <a:srgbClr val="FDB714"/>
      </a:accent4>
      <a:accent5>
        <a:srgbClr val="00AB51"/>
      </a:accent5>
      <a:accent6>
        <a:srgbClr val="00ADE4"/>
      </a:accent6>
      <a:hlink>
        <a:srgbClr val="872B90"/>
      </a:hlink>
      <a:folHlink>
        <a:srgbClr val="00A996"/>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lstStyle>
        <a:defPPr eaLnBrk="1" hangingPunct="1">
          <a:defRPr sz="3600" dirty="0">
            <a:solidFill>
              <a:schemeClr val="tx2"/>
            </a:solidFill>
            <a:latin typeface="Tw Cen MT" panose="020B0602020104020603" pitchFamily="34" charset="0"/>
          </a:defRPr>
        </a:defPPr>
      </a:lstStyle>
    </a:txDef>
  </a:objectDefaults>
  <a:extraClrSchemeLst/>
  <a:extLst>
    <a:ext uri="{05A4C25C-085E-4340-85A3-A5531E510DB2}">
      <thm15:themeFamily xmlns:thm15="http://schemas.microsoft.com/office/thememl/2012/main" name="Theme1" id="{B028B38D-7D1D-4ACA-83BB-2CD567D269EC}" vid="{43C1C360-67AC-4653-AD32-4117ADC9F20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45231</TotalTime>
  <Words>2855</Words>
  <Application>Microsoft Office PowerPoint</Application>
  <PresentationFormat>On-screen Show (4:3)</PresentationFormat>
  <Paragraphs>421</Paragraphs>
  <Slides>40</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Bookman Old Style</vt:lpstr>
      <vt:lpstr>Calibri</vt:lpstr>
      <vt:lpstr>Cambria Math</vt:lpstr>
      <vt:lpstr>Courier New</vt:lpstr>
      <vt:lpstr>Gill Sans MT</vt:lpstr>
      <vt:lpstr>Symbol</vt:lpstr>
      <vt:lpstr>Times New Roman</vt:lpstr>
      <vt:lpstr>Tw Cen MT</vt:lpstr>
      <vt:lpstr>Wingdings</vt:lpstr>
      <vt:lpstr>Wingdings 3</vt:lpstr>
      <vt:lpstr>Theme1</vt:lpstr>
      <vt:lpstr>Estimating the Economic Value of Zoning Reform</vt:lpstr>
      <vt:lpstr>Motivation</vt:lpstr>
      <vt:lpstr>This paper</vt:lpstr>
      <vt:lpstr>2016 zoning reform in Sao Paulo</vt:lpstr>
      <vt:lpstr>PowerPoint Presentation</vt:lpstr>
      <vt:lpstr>Research design</vt:lpstr>
      <vt:lpstr>Max BAR change at boundary</vt:lpstr>
      <vt:lpstr>Reform impact on multifamily permits</vt:lpstr>
      <vt:lpstr>Listings and prices by neighborhood</vt:lpstr>
      <vt:lpstr>Equilibrium model of the housing market</vt:lpstr>
      <vt:lpstr>Demand estimates</vt:lpstr>
      <vt:lpstr>Supply estimates</vt:lpstr>
      <vt:lpstr>Equilibrium and simulation</vt:lpstr>
      <vt:lpstr>Simulation: Prices and quantities</vt:lpstr>
      <vt:lpstr>Higher supply, lower prices</vt:lpstr>
      <vt:lpstr>Consumer surplus</vt:lpstr>
      <vt:lpstr>Welfare and transfers</vt:lpstr>
      <vt:lpstr>Conclusion</vt:lpstr>
      <vt:lpstr>APPENDIX</vt:lpstr>
      <vt:lpstr>PowerPoint Presentation</vt:lpstr>
      <vt:lpstr>Neighborhood zoom: Jabaquara</vt:lpstr>
      <vt:lpstr>Multi and single-family permits</vt:lpstr>
      <vt:lpstr>Block counts by running variable</vt:lpstr>
      <vt:lpstr>Pre-reform balance checks</vt:lpstr>
      <vt:lpstr>RD first stage</vt:lpstr>
      <vt:lpstr>RD reduced form</vt:lpstr>
      <vt:lpstr>RD bandwidth</vt:lpstr>
      <vt:lpstr>Spillover effects</vt:lpstr>
      <vt:lpstr>Dynamic RD effects </vt:lpstr>
      <vt:lpstr>Reform impact on single-family permits</vt:lpstr>
      <vt:lpstr>Effect of reform on approved permits</vt:lpstr>
      <vt:lpstr>Effect of reform on housing availability – real estate listings</vt:lpstr>
      <vt:lpstr>Demand model</vt:lpstr>
      <vt:lpstr>Demand model - Data</vt:lpstr>
      <vt:lpstr>Supply model</vt:lpstr>
      <vt:lpstr>Bartik supply price IV: First stage</vt:lpstr>
      <vt:lpstr>Bartik supply price IV: Reduced form</vt:lpstr>
      <vt:lpstr>Model validation: prices</vt:lpstr>
      <vt:lpstr>Model validation: demographics</vt:lpstr>
      <vt:lpstr>Model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dc:title>
  <dc:creator>Fernando Ferreira</dc:creator>
  <cp:lastModifiedBy>Jonah Matthew Rexer</cp:lastModifiedBy>
  <cp:revision>2042</cp:revision>
  <cp:lastPrinted>2024-02-20T20:58:02Z</cp:lastPrinted>
  <dcterms:created xsi:type="dcterms:W3CDTF">1998-01-07T21:02:12Z</dcterms:created>
  <dcterms:modified xsi:type="dcterms:W3CDTF">2024-05-13T17:55:08Z</dcterms:modified>
</cp:coreProperties>
</file>